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410" r:id="rId2"/>
    <p:sldId id="383" r:id="rId3"/>
    <p:sldId id="411" r:id="rId4"/>
    <p:sldId id="263" r:id="rId5"/>
    <p:sldId id="265" r:id="rId6"/>
    <p:sldId id="296" r:id="rId7"/>
    <p:sldId id="297" r:id="rId8"/>
    <p:sldId id="302" r:id="rId9"/>
    <p:sldId id="414" r:id="rId10"/>
    <p:sldId id="303" r:id="rId11"/>
    <p:sldId id="348" r:id="rId12"/>
    <p:sldId id="39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73EB"/>
    <a:srgbClr val="67D7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D55C4-BF0D-4E79-8DC2-49EC1B20E608}"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A0DEC-B8F8-4758-84BB-7F5C9D92873F}" type="slidenum">
              <a:rPr lang="en-US" smtClean="0"/>
              <a:t>‹#›</a:t>
            </a:fld>
            <a:endParaRPr lang="en-US"/>
          </a:p>
        </p:txBody>
      </p:sp>
    </p:spTree>
    <p:extLst>
      <p:ext uri="{BB962C8B-B14F-4D97-AF65-F5344CB8AC3E}">
        <p14:creationId xmlns:p14="http://schemas.microsoft.com/office/powerpoint/2010/main" val="2575438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719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5028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3254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4492-D7AD-8E8A-D937-83ECF61722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6A721A-B493-115A-330E-0BA7033968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5ABD1C-0C40-E715-F38F-CB446D1DD40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EB3D9C95-BFBB-8D75-A327-A92A9C164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B6A27-B52D-6708-8650-F5E62FC52EFC}"/>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4132678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2492-865A-FA70-98BA-51F090D392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E06582-3317-BD66-7A85-5D67E3315D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7BF1AC-EC19-8710-925A-5965B390345F}"/>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81925D95-C051-FFEF-0778-40F8C020D4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CE587-AF2B-140D-D051-7330595AC76A}"/>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2514670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019231-58D6-16E7-7E43-E155761E0B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90A410-9400-9EE7-C3A0-F463A4D97A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7AF43-B290-2EBA-8142-9C1B3F98A3EB}"/>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C3727D07-F163-C235-EAFB-7884650F7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EE764-A0D2-46DC-FF12-38912F7196C1}"/>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981010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6"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8" name="Google Shape;28;p6"/>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9" name="Google Shape;29;p6"/>
          <p:cNvSpPr txBox="1">
            <a:spLocks noGrp="1"/>
          </p:cNvSpPr>
          <p:nvPr>
            <p:ph type="body" idx="1"/>
          </p:nvPr>
        </p:nvSpPr>
        <p:spPr>
          <a:xfrm>
            <a:off x="609600" y="2949100"/>
            <a:ext cx="3566800" cy="3517200"/>
          </a:xfrm>
          <a:prstGeom prst="rect">
            <a:avLst/>
          </a:prstGeom>
        </p:spPr>
        <p:txBody>
          <a:bodyPr spcFirstLastPara="1" wrap="square" lIns="91425" tIns="91425" rIns="91425" bIns="91425"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0" name="Google Shape;30;p6"/>
          <p:cNvSpPr txBox="1">
            <a:spLocks noGrp="1"/>
          </p:cNvSpPr>
          <p:nvPr>
            <p:ph type="body" idx="2"/>
          </p:nvPr>
        </p:nvSpPr>
        <p:spPr>
          <a:xfrm>
            <a:off x="4391208" y="2949100"/>
            <a:ext cx="3566800" cy="3517200"/>
          </a:xfrm>
          <a:prstGeom prst="rect">
            <a:avLst/>
          </a:prstGeom>
        </p:spPr>
        <p:txBody>
          <a:bodyPr spcFirstLastPara="1" wrap="square" lIns="91425" tIns="91425" rIns="91425" bIns="91425"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1" name="Google Shape;31;p6"/>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7121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3">
            <a:alphaModFix/>
          </a:blip>
          <a:srcRect r="49954"/>
          <a:stretch/>
        </p:blipFill>
        <p:spPr>
          <a:xfrm>
            <a:off x="6090568" y="0"/>
            <a:ext cx="6101433" cy="6858032"/>
          </a:xfrm>
          <a:prstGeom prst="rect">
            <a:avLst/>
          </a:prstGeom>
          <a:noFill/>
          <a:ln>
            <a:noFill/>
          </a:ln>
        </p:spPr>
      </p:pic>
      <p:sp>
        <p:nvSpPr>
          <p:cNvPr id="14" name="Google Shape;14;p3"/>
          <p:cNvSpPr/>
          <p:nvPr/>
        </p:nvSpPr>
        <p:spPr>
          <a:xfrm>
            <a:off x="0" y="-200"/>
            <a:ext cx="70676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txBox="1">
            <a:spLocks noGrp="1"/>
          </p:cNvSpPr>
          <p:nvPr>
            <p:ph type="ctrTitle"/>
          </p:nvPr>
        </p:nvSpPr>
        <p:spPr>
          <a:xfrm>
            <a:off x="914400" y="3838333"/>
            <a:ext cx="52196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6" name="Google Shape;16;p3"/>
          <p:cNvSpPr txBox="1">
            <a:spLocks noGrp="1"/>
          </p:cNvSpPr>
          <p:nvPr>
            <p:ph type="subTitle" idx="1"/>
          </p:nvPr>
        </p:nvSpPr>
        <p:spPr>
          <a:xfrm>
            <a:off x="914400" y="5310739"/>
            <a:ext cx="52196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endParaRPr/>
          </a:p>
        </p:txBody>
      </p:sp>
    </p:spTree>
    <p:extLst>
      <p:ext uri="{BB962C8B-B14F-4D97-AF65-F5344CB8AC3E}">
        <p14:creationId xmlns:p14="http://schemas.microsoft.com/office/powerpoint/2010/main" val="35784515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5"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3" name="Google Shape;23;p5"/>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noAutofit/>
          </a:bodyPr>
          <a:lstStyle>
            <a:lvl1pPr lvl="0">
              <a:spcBef>
                <a:spcPts val="0"/>
              </a:spcBef>
              <a:spcAft>
                <a:spcPts val="0"/>
              </a:spcAft>
              <a:buSzPts val="4800"/>
              <a:buFont typeface="Lato Hairline"/>
              <a:buNone/>
              <a:defRPr>
                <a:latin typeface="Lato Hairline"/>
                <a:ea typeface="Lato Hairline"/>
                <a:cs typeface="Lato Hairline"/>
                <a:sym typeface="Lato Hairline"/>
              </a:defRPr>
            </a:lvl1pPr>
            <a:lvl2pPr lvl="1">
              <a:spcBef>
                <a:spcPts val="0"/>
              </a:spcBef>
              <a:spcAft>
                <a:spcPts val="0"/>
              </a:spcAft>
              <a:buSzPts val="4800"/>
              <a:buFont typeface="Lato Hairline"/>
              <a:buNone/>
              <a:defRPr>
                <a:latin typeface="Lato Hairline"/>
                <a:ea typeface="Lato Hairline"/>
                <a:cs typeface="Lato Hairline"/>
                <a:sym typeface="Lato Hairline"/>
              </a:defRPr>
            </a:lvl2pPr>
            <a:lvl3pPr lvl="2">
              <a:spcBef>
                <a:spcPts val="0"/>
              </a:spcBef>
              <a:spcAft>
                <a:spcPts val="0"/>
              </a:spcAft>
              <a:buSzPts val="4800"/>
              <a:buFont typeface="Lato Hairline"/>
              <a:buNone/>
              <a:defRPr>
                <a:latin typeface="Lato Hairline"/>
                <a:ea typeface="Lato Hairline"/>
                <a:cs typeface="Lato Hairline"/>
                <a:sym typeface="Lato Hairline"/>
              </a:defRPr>
            </a:lvl3pPr>
            <a:lvl4pPr lvl="3">
              <a:spcBef>
                <a:spcPts val="0"/>
              </a:spcBef>
              <a:spcAft>
                <a:spcPts val="0"/>
              </a:spcAft>
              <a:buSzPts val="4800"/>
              <a:buFont typeface="Lato Hairline"/>
              <a:buNone/>
              <a:defRPr>
                <a:latin typeface="Lato Hairline"/>
                <a:ea typeface="Lato Hairline"/>
                <a:cs typeface="Lato Hairline"/>
                <a:sym typeface="Lato Hairline"/>
              </a:defRPr>
            </a:lvl4pPr>
            <a:lvl5pPr lvl="4">
              <a:spcBef>
                <a:spcPts val="0"/>
              </a:spcBef>
              <a:spcAft>
                <a:spcPts val="0"/>
              </a:spcAft>
              <a:buSzPts val="4800"/>
              <a:buFont typeface="Lato Hairline"/>
              <a:buNone/>
              <a:defRPr>
                <a:latin typeface="Lato Hairline"/>
                <a:ea typeface="Lato Hairline"/>
                <a:cs typeface="Lato Hairline"/>
                <a:sym typeface="Lato Hairline"/>
              </a:defRPr>
            </a:lvl5pPr>
            <a:lvl6pPr lvl="5">
              <a:spcBef>
                <a:spcPts val="0"/>
              </a:spcBef>
              <a:spcAft>
                <a:spcPts val="0"/>
              </a:spcAft>
              <a:buSzPts val="4800"/>
              <a:buFont typeface="Lato Hairline"/>
              <a:buNone/>
              <a:defRPr>
                <a:latin typeface="Lato Hairline"/>
                <a:ea typeface="Lato Hairline"/>
                <a:cs typeface="Lato Hairline"/>
                <a:sym typeface="Lato Hairline"/>
              </a:defRPr>
            </a:lvl6pPr>
            <a:lvl7pPr lvl="6">
              <a:spcBef>
                <a:spcPts val="0"/>
              </a:spcBef>
              <a:spcAft>
                <a:spcPts val="0"/>
              </a:spcAft>
              <a:buSzPts val="4800"/>
              <a:buFont typeface="Lato Hairline"/>
              <a:buNone/>
              <a:defRPr>
                <a:latin typeface="Lato Hairline"/>
                <a:ea typeface="Lato Hairline"/>
                <a:cs typeface="Lato Hairline"/>
                <a:sym typeface="Lato Hairline"/>
              </a:defRPr>
            </a:lvl7pPr>
            <a:lvl8pPr lvl="7">
              <a:spcBef>
                <a:spcPts val="0"/>
              </a:spcBef>
              <a:spcAft>
                <a:spcPts val="0"/>
              </a:spcAft>
              <a:buSzPts val="4800"/>
              <a:buFont typeface="Lato Hairline"/>
              <a:buNone/>
              <a:defRPr>
                <a:latin typeface="Lato Hairline"/>
                <a:ea typeface="Lato Hairline"/>
                <a:cs typeface="Lato Hairline"/>
                <a:sym typeface="Lato Hairline"/>
              </a:defRPr>
            </a:lvl8pPr>
            <a:lvl9pPr lvl="8">
              <a:spcBef>
                <a:spcPts val="0"/>
              </a:spcBef>
              <a:spcAft>
                <a:spcPts val="0"/>
              </a:spcAft>
              <a:buSzPts val="4800"/>
              <a:buFont typeface="Lato Hairline"/>
              <a:buNone/>
              <a:defRPr>
                <a:latin typeface="Lato Hairline"/>
                <a:ea typeface="Lato Hairline"/>
                <a:cs typeface="Lato Hairline"/>
                <a:sym typeface="Lato Hairline"/>
              </a:defRPr>
            </a:lvl9pPr>
          </a:lstStyle>
          <a:p>
            <a:endParaRPr/>
          </a:p>
        </p:txBody>
      </p:sp>
      <p:sp>
        <p:nvSpPr>
          <p:cNvPr id="24" name="Google Shape;24;p5"/>
          <p:cNvSpPr txBox="1">
            <a:spLocks noGrp="1"/>
          </p:cNvSpPr>
          <p:nvPr>
            <p:ph type="body" idx="1"/>
          </p:nvPr>
        </p:nvSpPr>
        <p:spPr>
          <a:xfrm>
            <a:off x="609600" y="2992533"/>
            <a:ext cx="7348400" cy="34736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a:lvl1pPr>
            <a:lvl2pPr marL="1219170" lvl="1" indent="-457189">
              <a:spcBef>
                <a:spcPts val="0"/>
              </a:spcBef>
              <a:spcAft>
                <a:spcPts val="0"/>
              </a:spcAft>
              <a:buSzPts val="1800"/>
              <a:buChar char="×"/>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37741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half">
  <p:cSld name="Blank half">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55" name="Google Shape;55;p12" descr="paint_transparent1.png"/>
          <p:cNvPicPr preferRelativeResize="0"/>
          <p:nvPr/>
        </p:nvPicPr>
        <p:blipFill rotWithShape="1">
          <a:blip r:embed="rId3">
            <a:alphaModFix/>
          </a:blip>
          <a:srcRect l="27161"/>
          <a:stretch/>
        </p:blipFill>
        <p:spPr>
          <a:xfrm>
            <a:off x="0" y="0"/>
            <a:ext cx="8880736" cy="6858000"/>
          </a:xfrm>
          <a:prstGeom prst="rect">
            <a:avLst/>
          </a:prstGeom>
          <a:noFill/>
          <a:ln>
            <a:noFill/>
          </a:ln>
        </p:spPr>
      </p:pic>
    </p:spTree>
    <p:extLst>
      <p:ext uri="{BB962C8B-B14F-4D97-AF65-F5344CB8AC3E}">
        <p14:creationId xmlns:p14="http://schemas.microsoft.com/office/powerpoint/2010/main" val="3717331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9D71-1323-3010-5844-A9D47B7010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0D0E43-9EC6-91AA-CF57-2EF8D8C3AD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22F21-0D83-80E9-6A0D-59E8BC70965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441D0FCB-00AD-E0D2-FE11-2A6682698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D54C1-020B-0E17-873A-14D2E8A6C68D}"/>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50727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C747-24A0-65A7-7EA4-C8362CEE71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3DDEA2-C831-B9F0-48DA-221B1E0633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FF04C0-F198-C723-5F6E-D47484CA268D}"/>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241963E8-A4EC-964E-2F6D-D831D5190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5C812-F255-CEA1-C2B3-3F8189082134}"/>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4140072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3DA8-5A0A-EEE7-694C-4747B286D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E7E93-FB64-D58D-5889-BE19587A35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B69042-68A0-DC1C-7559-55164CB3A6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18EBCE-46A0-6A9C-0808-6F93B55041C2}"/>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B7F0F96D-BFEE-AF5F-0196-0DB5883409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D9F17E-DAD1-2F56-5DCA-EE0E757A2584}"/>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460754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597A-770D-078C-4D07-E40002EC5E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0C7CF9-1577-4958-C636-F674CBAC78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BD8454-AC6A-479C-24C7-C922BD7F61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C250FC-60B3-5E15-E2BC-1ECBD3C64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6C61B4-2BC0-38D0-23C4-35761C731D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5D466E-75B1-458C-B5EB-4B2ED37C046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8" name="Footer Placeholder 7">
            <a:extLst>
              <a:ext uri="{FF2B5EF4-FFF2-40B4-BE49-F238E27FC236}">
                <a16:creationId xmlns:a16="http://schemas.microsoft.com/office/drawing/2014/main" id="{E705305C-FE67-97C6-6966-DF7DA47125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5933CE-659F-F83E-43AC-370536DA717F}"/>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318853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365D-4DBA-D350-423B-C9D29E1CF4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1DC416-8D85-8F2E-2F25-C93928914760}"/>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4" name="Footer Placeholder 3">
            <a:extLst>
              <a:ext uri="{FF2B5EF4-FFF2-40B4-BE49-F238E27FC236}">
                <a16:creationId xmlns:a16="http://schemas.microsoft.com/office/drawing/2014/main" id="{64E56222-1F74-16F9-3AEE-0B44019644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7CDB8A-E320-12C6-725E-F806FBFCD199}"/>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217464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93D04-7362-A4A5-B0DF-AE4BE82501FE}"/>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3" name="Footer Placeholder 2">
            <a:extLst>
              <a:ext uri="{FF2B5EF4-FFF2-40B4-BE49-F238E27FC236}">
                <a16:creationId xmlns:a16="http://schemas.microsoft.com/office/drawing/2014/main" id="{D107159D-F542-09ED-52FA-CFA683E5E9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978D3C-4F54-9571-D06E-A4D2297BC7AF}"/>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76509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294D-5376-46A8-BC95-2B733A70B9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F0D932-4CB0-6CA2-E7E0-47CBE45DC6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CD93BB-CB8A-26BB-70CC-AC6A89159B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02A9C1-7261-10E5-0953-692E915158CA}"/>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A22D4768-6158-AB75-14A0-083E49C6E7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6D02D6-1CF2-97B0-AADD-6ED753EC88BD}"/>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3959029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13E8-1339-112A-6B3A-7056E9115D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C9BE71-33D0-294F-8860-B03FAD5948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1A76E6-73BF-25F1-C454-5F27DFD2A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11DB00-29AD-0C13-0568-C7B095B58E0C}"/>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9CB5D6FF-F624-5538-0FB7-C751B186C8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EF34C6-7C27-F2F0-B2F3-DC9D6AD94B87}"/>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17550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35E1EC-0182-EA9D-6FC8-63E8000BF9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3F95A9-DFD7-088B-C532-4ECA4501A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75D236-CDBE-2DAB-85EC-92F18D7BD8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507D7EE7-41B8-2640-D434-6983FB9621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34E8C6-0B00-A0BE-B0B9-746A2FEE36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1EB98A-8481-42D3-ADC8-7F84A8FACCA9}" type="slidenum">
              <a:rPr lang="en-US" smtClean="0"/>
              <a:t>‹#›</a:t>
            </a:fld>
            <a:endParaRPr lang="en-US"/>
          </a:p>
        </p:txBody>
      </p:sp>
    </p:spTree>
    <p:extLst>
      <p:ext uri="{BB962C8B-B14F-4D97-AF65-F5344CB8AC3E}">
        <p14:creationId xmlns:p14="http://schemas.microsoft.com/office/powerpoint/2010/main" val="2245041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microsoft.com/office/2017/06/relationships/model3d" Target="../media/model3d2.glb"/><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17/06/relationships/model3d" Target="../media/model3d5.glb"/><Relationship Id="rId7" Type="http://schemas.microsoft.com/office/2017/06/relationships/model3d" Target="../media/model3d4.glb"/><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19.png"/><Relationship Id="rId5" Type="http://schemas.microsoft.com/office/2017/06/relationships/model3d" Target="../media/model3d6.glb"/><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9.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webp"/><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457201" y="358815"/>
            <a:ext cx="8884508"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999490" marR="816610" algn="ctr">
              <a:lnSpc>
                <a:spcPct val="115000"/>
              </a:lnSpc>
              <a:spcBef>
                <a:spcPts val="0"/>
              </a:spcBef>
            </a:pPr>
            <a:r>
              <a:rPr lang="en-US" sz="2800" b="1" spc="3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3 </a:t>
            </a:r>
          </a:p>
          <a:p>
            <a:pPr marL="999490" marR="816610" algn="ctr">
              <a:lnSpc>
                <a:spcPct val="115000"/>
              </a:lnSpc>
              <a:spcBef>
                <a:spcPts val="0"/>
              </a:spcBef>
            </a:pP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a:t>
            </a:r>
          </a:p>
          <a:p>
            <a:pPr marL="999490" marR="816610" algn="ctr">
              <a:lnSpc>
                <a:spcPct val="115000"/>
              </a:lnSpc>
              <a:spcBef>
                <a:spcPts val="0"/>
              </a:spcBef>
            </a:pP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về độc lập dân tộc và chủ nghĩa xã hội</a:t>
            </a:r>
            <a:endParaRPr lang="en-US"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4" y="3156594"/>
            <a:ext cx="8374888" cy="1221236"/>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lvl="0" indent="0" algn="l" rtl="0">
              <a:spcBef>
                <a:spcPts val="600"/>
              </a:spcBef>
              <a:spcAft>
                <a:spcPts val="0"/>
              </a:spcAft>
              <a:buNone/>
            </a:pPr>
            <a:r>
              <a:rPr lang="en-US" u="sng">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p>
          <a:p>
            <a:pPr algn="just"/>
            <a:r>
              <a:rPr lang="en-US">
                <a:latin typeface="ZapfChancery-Medium" panose="00000400000000000000" pitchFamily="2" charset="0"/>
                <a:ea typeface="ZapfChancery-Medium" panose="00000400000000000000" pitchFamily="2" charset="0"/>
                <a:cs typeface="ZapfChancery-Medium" panose="00000400000000000000" pitchFamily="2" charset="0"/>
              </a:rPr>
              <a:t>Nội dung chương 3 sẽ g</a:t>
            </a:r>
            <a:r>
              <a:rPr lang="vi-VN">
                <a:latin typeface="ZapfChancery-Medium" panose="00000400000000000000" pitchFamily="2" charset="0"/>
                <a:ea typeface="ZapfChancery-Medium" panose="00000400000000000000" pitchFamily="2" charset="0"/>
                <a:cs typeface="ZapfChancery-Medium" panose="00000400000000000000" pitchFamily="2" charset="0"/>
              </a:rPr>
              <a:t>iúp cho sinh viên nhận thức được bản chất khoa học, cách mạng và những sáng tạo trong tư tưởng Hồ Chí Minh về độc lập dân tộc và cách mạng giải phóng dân tộc; nắm được tính quy luật của cách mạng Việt Nam: độc lập dân tộc gắn liền với chủ nghĩa xã hội.</a:t>
            </a: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45773" y="1763055"/>
              <a:ext cx="2218649" cy="2313870"/>
            </p:xfrm>
            <a:graphic>
              <a:graphicData uri="http://schemas.microsoft.com/office/drawing/2017/model3d">
                <am3d:model3d r:embed="rId3">
                  <am3d:spPr>
                    <a:xfrm rot="1154257">
                      <a:off x="0" y="0"/>
                      <a:ext cx="2218649" cy="2313870"/>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5773" y="1763055"/>
                <a:ext cx="2218649" cy="2313870"/>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127000" indent="0">
              <a:buNone/>
            </a:pPr>
            <a:r>
              <a:rPr lang="en-US" sz="1600" b="1" u="sng" kern="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Cấu trúc</a:t>
            </a:r>
          </a:p>
          <a:p>
            <a:pPr algn="just"/>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3.1. </a:t>
            </a:r>
            <a:r>
              <a:rPr lang="en-US"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a:t>
            </a:r>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ư tưởng hồ chí minh về độc lập dân tộc</a:t>
            </a:r>
          </a:p>
          <a:p>
            <a:pPr algn="just"/>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3.2. </a:t>
            </a:r>
            <a:r>
              <a:rPr lang="en-US"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a:t>
            </a:r>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ư tưởng hồ chí minh về chủ nghĩa xã hội và xây dựng chủ nghĩa xã hội ở việt nam</a:t>
            </a:r>
          </a:p>
          <a:p>
            <a:pPr algn="just"/>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3.3. </a:t>
            </a:r>
            <a:r>
              <a:rPr lang="en-US"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V</a:t>
            </a:r>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ận dụng tư tưởng hồ chí minh về mối quan hệ giữa độc lập dân tộc và chủ nghĩa xã hội</a:t>
            </a:r>
          </a:p>
          <a:p>
            <a:pPr algn="just"/>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3.4. </a:t>
            </a:r>
            <a:r>
              <a:rPr lang="en-US"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V</a:t>
            </a:r>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ận dụng tư tưởng hồ chí minh về độc lập dân tộc gắn liền với chủ nghĩa xã hội trong sự nghiệp cách mạng việt nam giai đoạn hiện nay</a:t>
            </a:r>
            <a:endParaRPr lang="en-US"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3479592" y="4547413"/>
              <a:ext cx="1140478" cy="2204923"/>
            </p:xfrm>
            <a:graphic>
              <a:graphicData uri="http://schemas.microsoft.com/office/drawing/2017/model3d">
                <am3d:model3d r:embed="rId5">
                  <am3d:spPr>
                    <a:xfrm>
                      <a:off x="0" y="0"/>
                      <a:ext cx="1140478" cy="2204923"/>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479592" y="4547413"/>
                <a:ext cx="1140478" cy="2204923"/>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27000"/>
          </a:schemeClr>
        </a:solidFill>
        <a:effectLst/>
      </p:bgPr>
    </p:bg>
    <p:spTree>
      <p:nvGrpSpPr>
        <p:cNvPr id="1" name="Shape 142"/>
        <p:cNvGrpSpPr/>
        <p:nvPr/>
      </p:nvGrpSpPr>
      <p:grpSpPr>
        <a:xfrm>
          <a:off x="0" y="0"/>
          <a:ext cx="0" cy="0"/>
          <a:chOff x="0" y="0"/>
          <a:chExt cx="0" cy="0"/>
        </a:xfrm>
      </p:grpSpPr>
      <p:sp>
        <p:nvSpPr>
          <p:cNvPr id="144" name="Google Shape;144;p24"/>
          <p:cNvSpPr txBox="1">
            <a:spLocks noGrp="1"/>
          </p:cNvSpPr>
          <p:nvPr>
            <p:ph type="sldNum" idx="12"/>
          </p:nvPr>
        </p:nvSpPr>
        <p:spPr>
          <a:xfrm>
            <a:off x="11307445" y="6231535"/>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sz="1867">
                <a:latin typeface="Lato Light" panose="020F0502020204030203" pitchFamily="34" charset="0"/>
                <a:ea typeface="Lato Light" panose="020F0502020204030203" pitchFamily="34" charset="0"/>
                <a:cs typeface="Lato Light" panose="020F0502020204030203" pitchFamily="34" charset="0"/>
              </a:rPr>
              <a:pPr/>
              <a:t>10</a:t>
            </a:fld>
            <a:endParaRPr sz="1867">
              <a:latin typeface="Lato Light" panose="020F0502020204030203" pitchFamily="34" charset="0"/>
              <a:ea typeface="Lato Light" panose="020F0502020204030203" pitchFamily="34" charset="0"/>
              <a:cs typeface="Lato Light" panose="020F0502020204030203" pitchFamily="34" charset="0"/>
            </a:endParaRPr>
          </a:p>
        </p:txBody>
      </p:sp>
      <p:sp>
        <p:nvSpPr>
          <p:cNvPr id="146" name="Google Shape;146;p24"/>
          <p:cNvSpPr/>
          <p:nvPr/>
        </p:nvSpPr>
        <p:spPr>
          <a:xfrm>
            <a:off x="797577" y="1588955"/>
            <a:ext cx="1796472" cy="1722933"/>
          </a:xfrm>
          <a:prstGeom prst="ellipse">
            <a:avLst/>
          </a:prstGeom>
          <a:solidFill>
            <a:schemeClr val="accent2">
              <a:lumMod val="60000"/>
              <a:lumOff val="40000"/>
            </a:schemeClr>
          </a:solidFill>
          <a:ln w="9525" cap="flat" cmpd="sng">
            <a:noFill/>
            <a:prstDash val="solid"/>
            <a:round/>
            <a:headEnd type="none" w="sm" len="sm"/>
            <a:tailEnd type="none" w="sm" len="sm"/>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121900" tIns="121900" rIns="121900" bIns="121900" anchor="ctr" anchorCtr="0">
            <a:noAutofit/>
          </a:bodyPr>
          <a:lstStyle/>
          <a:p>
            <a:pPr algn="ctr"/>
            <a:r>
              <a:rPr lang="vi-VN" sz="2000" spc="-150" dirty="0">
                <a:latin typeface="NewCentury-Narrow" panose="020B0500000000000000" pitchFamily="34" charset="0"/>
                <a:ea typeface="NewCentury-Narrow" panose="020B0500000000000000" pitchFamily="34" charset="0"/>
                <a:cs typeface="NewCentury-Narrow" panose="020B0500000000000000" pitchFamily="34" charset="0"/>
              </a:rPr>
              <a:t>Thư gửi đồng bào Nam Bộ (1946), </a:t>
            </a:r>
            <a:endParaRPr sz="2000" spc="-150" dirty="0">
              <a:solidFill>
                <a:srgbClr val="666666"/>
              </a:solidFill>
              <a:latin typeface="NewCentury-Narrow" panose="020B0500000000000000" pitchFamily="34" charset="0"/>
              <a:ea typeface="NewCentury-Narrow" panose="020B0500000000000000" pitchFamily="34" charset="0"/>
              <a:cs typeface="NewCentury-Narrow" panose="020B0500000000000000" pitchFamily="34" charset="0"/>
              <a:sym typeface="Lato Light"/>
            </a:endParaRPr>
          </a:p>
        </p:txBody>
      </p:sp>
      <p:sp>
        <p:nvSpPr>
          <p:cNvPr id="8" name="TextBox 7">
            <a:extLst>
              <a:ext uri="{FF2B5EF4-FFF2-40B4-BE49-F238E27FC236}">
                <a16:creationId xmlns:a16="http://schemas.microsoft.com/office/drawing/2014/main" id="{F5CD2583-1195-4E91-AB3C-18B13484CD03}"/>
              </a:ext>
            </a:extLst>
          </p:cNvPr>
          <p:cNvSpPr txBox="1"/>
          <p:nvPr/>
        </p:nvSpPr>
        <p:spPr>
          <a:xfrm>
            <a:off x="671332" y="343913"/>
            <a:ext cx="8608874" cy="476412"/>
          </a:xfrm>
          <a:prstGeom prst="rect">
            <a:avLst/>
          </a:prstGeom>
          <a:noFill/>
        </p:spPr>
        <p:txBody>
          <a:bodyPr wrap="square">
            <a:spAutoFit/>
          </a:bodyPr>
          <a:lstStyle/>
          <a:p>
            <a:pPr marL="625475" indent="-277813">
              <a:lnSpc>
                <a:spcPct val="115000"/>
              </a:lnSpc>
              <a:spcBef>
                <a:spcPts val="400"/>
              </a:spcBef>
              <a:spcAft>
                <a:spcPts val="400"/>
              </a:spcAft>
            </a:pPr>
            <a:r>
              <a:rPr lang="vi-VN" sz="24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d. Độc lập dân tộc gắn liền với thống nhất và toàn vẹn lãnh thổ</a:t>
            </a:r>
            <a:r>
              <a:rPr lang="en-US" sz="2400" b="1" i="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endParaRPr lang="en-US"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9" name="Google Shape;146;p24">
            <a:extLst>
              <a:ext uri="{FF2B5EF4-FFF2-40B4-BE49-F238E27FC236}">
                <a16:creationId xmlns:a16="http://schemas.microsoft.com/office/drawing/2014/main" id="{2E1F417A-CBF3-4DF3-814F-A201EFFEF53F}"/>
              </a:ext>
            </a:extLst>
          </p:cNvPr>
          <p:cNvSpPr/>
          <p:nvPr/>
        </p:nvSpPr>
        <p:spPr>
          <a:xfrm>
            <a:off x="797577" y="3154147"/>
            <a:ext cx="1796472" cy="1722932"/>
          </a:xfrm>
          <a:prstGeom prst="ellipse">
            <a:avLst/>
          </a:prstGeom>
          <a:solidFill>
            <a:schemeClr val="accent5">
              <a:lumMod val="40000"/>
              <a:lumOff val="60000"/>
            </a:schemeClr>
          </a:solidFill>
          <a:ln w="9525" cap="flat" cmpd="sng">
            <a:noFill/>
            <a:prstDash val="solid"/>
            <a:round/>
            <a:headEnd type="none" w="sm" len="sm"/>
            <a:tailEnd type="none" w="sm" len="sm"/>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121900" tIns="121900" rIns="121900" bIns="121900" anchor="ctr" anchorCtr="0">
            <a:noAutofit/>
          </a:bodyPr>
          <a:lstStyle/>
          <a:p>
            <a:pPr algn="ctr"/>
            <a:r>
              <a:rPr lang="vi-VN" sz="2000" spc="-150" dirty="0">
                <a:latin typeface="NewCentury-Narrow" panose="020B0500000000000000" pitchFamily="34" charset="0"/>
                <a:ea typeface="NewCentury-Narrow" panose="020B0500000000000000" pitchFamily="34" charset="0"/>
                <a:cs typeface="NewCentury-Narrow" panose="020B0500000000000000" pitchFamily="34" charset="0"/>
              </a:rPr>
              <a:t>Tháng 2 năm 1958</a:t>
            </a:r>
            <a:endParaRPr sz="2800" spc="-150" dirty="0">
              <a:solidFill>
                <a:srgbClr val="666666"/>
              </a:solidFill>
              <a:latin typeface="NewCentury-Narrow" panose="020B0500000000000000" pitchFamily="34" charset="0"/>
              <a:ea typeface="NewCentury-Narrow" panose="020B0500000000000000" pitchFamily="34" charset="0"/>
              <a:cs typeface="NewCentury-Narrow" panose="020B0500000000000000" pitchFamily="34" charset="0"/>
              <a:sym typeface="Lato Light"/>
            </a:endParaRPr>
          </a:p>
        </p:txBody>
      </p:sp>
      <p:sp>
        <p:nvSpPr>
          <p:cNvPr id="11" name="TextBox 10">
            <a:extLst>
              <a:ext uri="{FF2B5EF4-FFF2-40B4-BE49-F238E27FC236}">
                <a16:creationId xmlns:a16="http://schemas.microsoft.com/office/drawing/2014/main" id="{45766230-4001-48BE-B2C8-C9FF7BCA6004}"/>
              </a:ext>
            </a:extLst>
          </p:cNvPr>
          <p:cNvSpPr txBox="1"/>
          <p:nvPr/>
        </p:nvSpPr>
        <p:spPr>
          <a:xfrm>
            <a:off x="2905246" y="1883224"/>
            <a:ext cx="8055978" cy="707886"/>
          </a:xfrm>
          <a:prstGeom prst="rect">
            <a:avLst/>
          </a:prstGeom>
          <a:noFill/>
        </p:spPr>
        <p:txBody>
          <a:bodyPr wrap="square">
            <a:spAutoFit/>
          </a:bodyPr>
          <a:lstStyle/>
          <a:p>
            <a:pPr algn="just"/>
            <a:r>
              <a:rPr lang="vi-VN" sz="2000" spc="300" dirty="0">
                <a:solidFill>
                  <a:srgbClr val="0573EB"/>
                </a:solidFill>
                <a:latin typeface="NewCentury-Narrow" panose="020B0500000000000000" pitchFamily="34" charset="0"/>
                <a:ea typeface="NewCentury-Narrow" panose="020B0500000000000000" pitchFamily="34" charset="0"/>
                <a:cs typeface="NewCentury-Narrow" panose="020B0500000000000000" pitchFamily="34" charset="0"/>
              </a:rPr>
              <a:t>“Đồng bào Nam Bộ là dân nước Việt Nam. Sông có thể cạn, núi có thể mòn song chân lý đó không bao giờ thay đổi”</a:t>
            </a:r>
            <a:endParaRPr lang="en-US" sz="2800" spc="300" dirty="0">
              <a:solidFill>
                <a:srgbClr val="0573EB"/>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3" name="TextBox 12">
            <a:extLst>
              <a:ext uri="{FF2B5EF4-FFF2-40B4-BE49-F238E27FC236}">
                <a16:creationId xmlns:a16="http://schemas.microsoft.com/office/drawing/2014/main" id="{8D9E326A-DA0D-484C-9105-ECC36B3CB342}"/>
              </a:ext>
            </a:extLst>
          </p:cNvPr>
          <p:cNvSpPr txBox="1"/>
          <p:nvPr/>
        </p:nvSpPr>
        <p:spPr>
          <a:xfrm>
            <a:off x="2905245" y="4863706"/>
            <a:ext cx="8055979" cy="1323439"/>
          </a:xfrm>
          <a:prstGeom prst="rect">
            <a:avLst/>
          </a:prstGeom>
          <a:noFill/>
        </p:spPr>
        <p:txBody>
          <a:bodyPr wrap="square">
            <a:spAutoFit/>
          </a:bodyPr>
          <a:lstStyle/>
          <a:p>
            <a:pPr algn="just"/>
            <a:r>
              <a:rPr lang="en-US" sz="2000" spc="300" dirty="0">
                <a:solidFill>
                  <a:srgbClr val="0573EB"/>
                </a:solidFill>
                <a:latin typeface="NewCentury-Narrow" panose="020B0500000000000000" pitchFamily="34" charset="0"/>
                <a:ea typeface="NewCentury-Narrow" panose="020B0500000000000000" pitchFamily="34" charset="0"/>
                <a:cs typeface="NewCentury-Narrow" panose="020B0500000000000000" pitchFamily="34" charset="0"/>
              </a:rPr>
              <a:t>“</a:t>
            </a:r>
            <a:r>
              <a:rPr lang="vi-VN" sz="2000" spc="300" dirty="0">
                <a:solidFill>
                  <a:srgbClr val="0573EB"/>
                </a:solidFill>
                <a:latin typeface="NewCentury-Narrow" panose="020B0500000000000000" pitchFamily="34" charset="0"/>
                <a:ea typeface="NewCentury-Narrow" panose="020B0500000000000000" pitchFamily="34" charset="0"/>
                <a:cs typeface="NewCentury-Narrow" panose="020B0500000000000000" pitchFamily="34" charset="0"/>
              </a:rPr>
              <a:t>Dù khó khăn, gian khổ đến mấy, nhân dân ta nhất định sẽ hoàn toàn thắng lợi. Đế quốc Mỹ nhất định phải cút khỏi nước ta. Tổ quốc ta nhất định sẽ thống nhất. Đồng bào Nam Bắc nhất định sẽ sum họp một nhà”</a:t>
            </a:r>
            <a:endParaRPr lang="en-US" sz="2800" spc="300" dirty="0">
              <a:solidFill>
                <a:srgbClr val="0573EB"/>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5" name="TextBox 14">
            <a:extLst>
              <a:ext uri="{FF2B5EF4-FFF2-40B4-BE49-F238E27FC236}">
                <a16:creationId xmlns:a16="http://schemas.microsoft.com/office/drawing/2014/main" id="{A691431A-6B10-4CA0-A712-6CAA110ED689}"/>
              </a:ext>
            </a:extLst>
          </p:cNvPr>
          <p:cNvSpPr txBox="1"/>
          <p:nvPr/>
        </p:nvSpPr>
        <p:spPr>
          <a:xfrm>
            <a:off x="2929241" y="3759059"/>
            <a:ext cx="8031983" cy="400110"/>
          </a:xfrm>
          <a:prstGeom prst="rect">
            <a:avLst/>
          </a:prstGeom>
          <a:noFill/>
        </p:spPr>
        <p:txBody>
          <a:bodyPr wrap="square">
            <a:spAutoFit/>
          </a:bodyPr>
          <a:lstStyle/>
          <a:p>
            <a:pPr algn="just"/>
            <a:r>
              <a:rPr lang="en-US" sz="2000" spc="300" dirty="0">
                <a:solidFill>
                  <a:srgbClr val="0573EB"/>
                </a:solidFill>
                <a:latin typeface="NewCentury-Narrow" panose="020B0500000000000000" pitchFamily="34" charset="0"/>
                <a:ea typeface="NewCentury-Narrow" panose="020B0500000000000000" pitchFamily="34" charset="0"/>
                <a:cs typeface="NewCentury-Narrow" panose="020B0500000000000000" pitchFamily="34" charset="0"/>
              </a:rPr>
              <a:t>“</a:t>
            </a:r>
            <a:r>
              <a:rPr lang="vi-VN" sz="2000" spc="300" dirty="0">
                <a:solidFill>
                  <a:srgbClr val="0573EB"/>
                </a:solidFill>
                <a:latin typeface="NewCentury-Narrow" panose="020B0500000000000000" pitchFamily="34" charset="0"/>
                <a:ea typeface="NewCentury-Narrow" panose="020B0500000000000000" pitchFamily="34" charset="0"/>
                <a:cs typeface="NewCentury-Narrow" panose="020B0500000000000000" pitchFamily="34" charset="0"/>
              </a:rPr>
              <a:t>Nước Việt Nam là một, dân tộc Việt Nam là một”</a:t>
            </a:r>
            <a:endParaRPr lang="en-US" sz="1600" spc="300" dirty="0">
              <a:solidFill>
                <a:srgbClr val="0573EB"/>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3" name="Picture 2" descr="C:\Users\QUOC HUY\Desktop\Logo_Đại_học_FPT.png">
            <a:extLst>
              <a:ext uri="{FF2B5EF4-FFF2-40B4-BE49-F238E27FC236}">
                <a16:creationId xmlns:a16="http://schemas.microsoft.com/office/drawing/2014/main" id="{D96BABF8-BDE5-E7AA-F3D2-5D4B9490D2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E6F758-53DD-D2E1-385F-17F037ABD69F}"/>
              </a:ext>
            </a:extLst>
          </p:cNvPr>
          <p:cNvSpPr txBox="1"/>
          <p:nvPr/>
        </p:nvSpPr>
        <p:spPr>
          <a:xfrm>
            <a:off x="2905245" y="1069558"/>
            <a:ext cx="6094070" cy="461665"/>
          </a:xfrm>
          <a:prstGeom prst="rect">
            <a:avLst/>
          </a:prstGeom>
          <a:noFill/>
        </p:spPr>
        <p:txBody>
          <a:bodyPr wrap="square">
            <a:spAutoFit/>
          </a:bodyPr>
          <a:lstStyle/>
          <a:p>
            <a:r>
              <a:rPr lang="en-US" sz="2400" b="1" i="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Điều đó được nhất quán thể hiện trong:</a:t>
            </a:r>
            <a:endParaRPr lang="en-US" sz="240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grpSp>
        <p:nvGrpSpPr>
          <p:cNvPr id="6" name="Group 5">
            <a:extLst>
              <a:ext uri="{FF2B5EF4-FFF2-40B4-BE49-F238E27FC236}">
                <a16:creationId xmlns:a16="http://schemas.microsoft.com/office/drawing/2014/main" id="{FCE3BD26-BED2-EB5C-AFD7-17BE149AA504}"/>
              </a:ext>
            </a:extLst>
          </p:cNvPr>
          <p:cNvGrpSpPr/>
          <p:nvPr/>
        </p:nvGrpSpPr>
        <p:grpSpPr>
          <a:xfrm>
            <a:off x="-633627" y="4016416"/>
            <a:ext cx="4002918" cy="2723920"/>
            <a:chOff x="-633627" y="4016416"/>
            <a:chExt cx="4002918" cy="2723920"/>
          </a:xfrm>
        </p:grpSpPr>
        <p:sp>
          <p:nvSpPr>
            <p:cNvPr id="12" name="Freeform: Shape 11">
              <a:extLst>
                <a:ext uri="{FF2B5EF4-FFF2-40B4-BE49-F238E27FC236}">
                  <a16:creationId xmlns:a16="http://schemas.microsoft.com/office/drawing/2014/main" id="{83D46630-670F-C121-AAC6-8B20FE0F6FD0}"/>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4" name="Freeform: Shape 13">
              <a:extLst>
                <a:ext uri="{FF2B5EF4-FFF2-40B4-BE49-F238E27FC236}">
                  <a16:creationId xmlns:a16="http://schemas.microsoft.com/office/drawing/2014/main" id="{52D98BC1-4D00-A552-3F9F-A91DEC221CF6}"/>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16" name="Google Shape;146;p24">
            <a:extLst>
              <a:ext uri="{FF2B5EF4-FFF2-40B4-BE49-F238E27FC236}">
                <a16:creationId xmlns:a16="http://schemas.microsoft.com/office/drawing/2014/main" id="{1DB35587-E153-4220-AFBF-4971C14A445B}"/>
              </a:ext>
            </a:extLst>
          </p:cNvPr>
          <p:cNvSpPr/>
          <p:nvPr/>
        </p:nvSpPr>
        <p:spPr>
          <a:xfrm>
            <a:off x="797577" y="4750376"/>
            <a:ext cx="1796472" cy="1722932"/>
          </a:xfrm>
          <a:prstGeom prst="ellipse">
            <a:avLst/>
          </a:prstGeom>
          <a:solidFill>
            <a:schemeClr val="accent2">
              <a:lumMod val="20000"/>
              <a:lumOff val="80000"/>
            </a:schemeClr>
          </a:solidFill>
          <a:ln w="9525" cap="flat" cmpd="sng">
            <a:noFill/>
            <a:prstDash val="solid"/>
            <a:round/>
            <a:headEnd type="none" w="sm" len="sm"/>
            <a:tailEnd type="none" w="sm" len="sm"/>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121900" tIns="121900" rIns="121900" bIns="121900" anchor="ctr" anchorCtr="0">
            <a:noAutofit/>
          </a:bodyPr>
          <a:lstStyle/>
          <a:p>
            <a:pPr algn="ctr"/>
            <a:r>
              <a:rPr lang="vi-VN" sz="2000" spc="-150" dirty="0">
                <a:latin typeface="NewCentury-Narrow" panose="020B0500000000000000" pitchFamily="34" charset="0"/>
                <a:ea typeface="NewCentury-Narrow" panose="020B0500000000000000" pitchFamily="34" charset="0"/>
                <a:cs typeface="NewCentury-Narrow" panose="020B0500000000000000" pitchFamily="34" charset="0"/>
              </a:rPr>
              <a:t>Trong Di chúc</a:t>
            </a:r>
            <a:endParaRPr sz="2000" spc="-150" dirty="0">
              <a:solidFill>
                <a:srgbClr val="666666"/>
              </a:solidFill>
              <a:latin typeface="NewCentury-Narrow" panose="020B0500000000000000" pitchFamily="34" charset="0"/>
              <a:ea typeface="NewCentury-Narrow" panose="020B0500000000000000" pitchFamily="34" charset="0"/>
              <a:cs typeface="NewCentury-Narrow" panose="020B0500000000000000" pitchFamily="34" charset="0"/>
              <a:sym typeface="Lato Light"/>
            </a:endParaRPr>
          </a:p>
        </p:txBody>
      </p:sp>
      <p:grpSp>
        <p:nvGrpSpPr>
          <p:cNvPr id="22" name="Group 21">
            <a:extLst>
              <a:ext uri="{FF2B5EF4-FFF2-40B4-BE49-F238E27FC236}">
                <a16:creationId xmlns:a16="http://schemas.microsoft.com/office/drawing/2014/main" id="{EB4DED1E-4B66-D74D-AB49-0BBDF7903D7E}"/>
              </a:ext>
            </a:extLst>
          </p:cNvPr>
          <p:cNvGrpSpPr/>
          <p:nvPr/>
        </p:nvGrpSpPr>
        <p:grpSpPr>
          <a:xfrm>
            <a:off x="2213744" y="2432748"/>
            <a:ext cx="8527560" cy="400110"/>
            <a:chOff x="2225319" y="2409598"/>
            <a:chExt cx="8527560" cy="400110"/>
          </a:xfrm>
        </p:grpSpPr>
        <p:sp>
          <p:nvSpPr>
            <p:cNvPr id="17" name="Oval 16">
              <a:extLst>
                <a:ext uri="{FF2B5EF4-FFF2-40B4-BE49-F238E27FC236}">
                  <a16:creationId xmlns:a16="http://schemas.microsoft.com/office/drawing/2014/main" id="{49C728A1-70E6-2E0F-8894-D69A948D7CE9}"/>
                </a:ext>
              </a:extLst>
            </p:cNvPr>
            <p:cNvSpPr/>
            <p:nvPr/>
          </p:nvSpPr>
          <p:spPr>
            <a:xfrm>
              <a:off x="2225319" y="2409598"/>
              <a:ext cx="416689" cy="400110"/>
            </a:xfrm>
            <a:prstGeom prst="ellipse">
              <a:avLst/>
            </a:prstGeom>
            <a:solidFill>
              <a:srgbClr val="FFFF00"/>
            </a:solidFill>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924DBBE2-229C-579A-D04A-1D52E6C3235A}"/>
                </a:ext>
              </a:extLst>
            </p:cNvPr>
            <p:cNvCxnSpPr>
              <a:cxnSpLocks/>
            </p:cNvCxnSpPr>
            <p:nvPr/>
          </p:nvCxnSpPr>
          <p:spPr>
            <a:xfrm>
              <a:off x="2584133" y="2609653"/>
              <a:ext cx="8168746" cy="0"/>
            </a:xfrm>
            <a:prstGeom prst="line">
              <a:avLst/>
            </a:prstGeom>
            <a:ln w="12700">
              <a:solidFill>
                <a:srgbClr val="FFFF00"/>
              </a:solidFill>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5068439-8819-C056-B1AC-DC1B75339938}"/>
              </a:ext>
            </a:extLst>
          </p:cNvPr>
          <p:cNvGrpSpPr/>
          <p:nvPr/>
        </p:nvGrpSpPr>
        <p:grpSpPr>
          <a:xfrm>
            <a:off x="2202169" y="4022178"/>
            <a:ext cx="8527560" cy="400110"/>
            <a:chOff x="2225319" y="2409598"/>
            <a:chExt cx="8527560" cy="400110"/>
          </a:xfrm>
        </p:grpSpPr>
        <p:sp>
          <p:nvSpPr>
            <p:cNvPr id="24" name="Oval 23">
              <a:extLst>
                <a:ext uri="{FF2B5EF4-FFF2-40B4-BE49-F238E27FC236}">
                  <a16:creationId xmlns:a16="http://schemas.microsoft.com/office/drawing/2014/main" id="{536C20DB-387C-78D8-9E93-25EC56A046CC}"/>
                </a:ext>
              </a:extLst>
            </p:cNvPr>
            <p:cNvSpPr/>
            <p:nvPr/>
          </p:nvSpPr>
          <p:spPr>
            <a:xfrm>
              <a:off x="2225319" y="2409598"/>
              <a:ext cx="416689" cy="400110"/>
            </a:xfrm>
            <a:prstGeom prst="ellipse">
              <a:avLst/>
            </a:prstGeom>
            <a:solidFill>
              <a:srgbClr val="FFFF00"/>
            </a:solidFill>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92420F69-D1A9-8715-E398-14DD295E090C}"/>
                </a:ext>
              </a:extLst>
            </p:cNvPr>
            <p:cNvCxnSpPr>
              <a:cxnSpLocks/>
            </p:cNvCxnSpPr>
            <p:nvPr/>
          </p:nvCxnSpPr>
          <p:spPr>
            <a:xfrm>
              <a:off x="2584133" y="2609653"/>
              <a:ext cx="8168746" cy="0"/>
            </a:xfrm>
            <a:prstGeom prst="line">
              <a:avLst/>
            </a:prstGeom>
            <a:ln w="12700">
              <a:solidFill>
                <a:srgbClr val="FFFF00"/>
              </a:solidFill>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1FCF256-7DBC-BFB5-E1E3-3D6E8EAC647C}"/>
              </a:ext>
            </a:extLst>
          </p:cNvPr>
          <p:cNvGrpSpPr/>
          <p:nvPr/>
        </p:nvGrpSpPr>
        <p:grpSpPr>
          <a:xfrm>
            <a:off x="1919551" y="6018616"/>
            <a:ext cx="8810178" cy="454692"/>
            <a:chOff x="2225319" y="2409598"/>
            <a:chExt cx="8527560" cy="400110"/>
          </a:xfrm>
        </p:grpSpPr>
        <p:sp>
          <p:nvSpPr>
            <p:cNvPr id="27" name="Oval 26">
              <a:extLst>
                <a:ext uri="{FF2B5EF4-FFF2-40B4-BE49-F238E27FC236}">
                  <a16:creationId xmlns:a16="http://schemas.microsoft.com/office/drawing/2014/main" id="{A89CEF09-53EB-467B-A294-FB4D04D33FD2}"/>
                </a:ext>
              </a:extLst>
            </p:cNvPr>
            <p:cNvSpPr/>
            <p:nvPr/>
          </p:nvSpPr>
          <p:spPr>
            <a:xfrm>
              <a:off x="2225319" y="2409598"/>
              <a:ext cx="416689" cy="400110"/>
            </a:xfrm>
            <a:prstGeom prst="ellipse">
              <a:avLst/>
            </a:prstGeom>
            <a:solidFill>
              <a:srgbClr val="FFFF00"/>
            </a:solidFill>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53B5EB19-C4D3-3EC3-EA09-C9F7705258EE}"/>
                </a:ext>
              </a:extLst>
            </p:cNvPr>
            <p:cNvCxnSpPr>
              <a:cxnSpLocks/>
            </p:cNvCxnSpPr>
            <p:nvPr/>
          </p:nvCxnSpPr>
          <p:spPr>
            <a:xfrm>
              <a:off x="2584133" y="2609653"/>
              <a:ext cx="8168746" cy="0"/>
            </a:xfrm>
            <a:prstGeom prst="line">
              <a:avLst/>
            </a:prstGeom>
            <a:ln w="12700">
              <a:solidFill>
                <a:srgbClr val="FFFF00"/>
              </a:solidFill>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463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inVertical)">
                                      <p:cBhvr>
                                        <p:cTn id="7" dur="500"/>
                                        <p:tgtEl>
                                          <p:spTgt spid="146"/>
                                        </p:tgtEl>
                                      </p:cBhvr>
                                    </p:animEffect>
                                  </p:childTnLst>
                                </p:cTn>
                              </p:par>
                              <p:par>
                                <p:cTn id="8" presetID="16" presetClass="entr" presetSubtype="21"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inVertical)">
                                      <p:cBhvr>
                                        <p:cTn id="10" dur="500"/>
                                        <p:tgtEl>
                                          <p:spTgt spid="2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par>
                                <p:cTn id="19" presetID="16" presetClass="entr" presetSubtype="21"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arn(inVertical)">
                                      <p:cBhvr>
                                        <p:cTn id="21" dur="500"/>
                                        <p:tgtEl>
                                          <p:spTgt spid="23"/>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inVertical)">
                                      <p:cBhvr>
                                        <p:cTn id="29" dur="500"/>
                                        <p:tgtEl>
                                          <p:spTgt spid="16"/>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par>
                                <p:cTn id="33" presetID="16" presetClass="entr" presetSubtype="21"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barn(inVertical)">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9" grpId="0" animBg="1"/>
      <p:bldP spid="11" grpId="0"/>
      <p:bldP spid="13" grpId="0"/>
      <p:bldP spid="15"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44000">
              <a:schemeClr val="accent2">
                <a:lumMod val="110000"/>
                <a:satMod val="105000"/>
                <a:tint val="67000"/>
              </a:schemeClr>
            </a:gs>
            <a:gs pos="13000">
              <a:schemeClr val="accent2">
                <a:lumMod val="105000"/>
                <a:satMod val="103000"/>
                <a:tint val="73000"/>
              </a:schemeClr>
            </a:gs>
            <a:gs pos="16000">
              <a:srgbClr val="F5B195"/>
            </a:gs>
            <a:gs pos="29000">
              <a:srgbClr val="F5B195"/>
            </a:gs>
            <a:gs pos="29000">
              <a:schemeClr val="accent2">
                <a:lumMod val="105000"/>
                <a:satMod val="103000"/>
                <a:tint val="73000"/>
              </a:schemeClr>
            </a:gs>
            <a:gs pos="86782">
              <a:schemeClr val="accent2">
                <a:lumMod val="105000"/>
                <a:satMod val="109000"/>
                <a:tint val="81000"/>
              </a:schemeClr>
            </a:gs>
            <a:gs pos="65000">
              <a:schemeClr val="accent2">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864D-24C0-4152-9E1F-70131D3A241C}"/>
              </a:ext>
            </a:extLst>
          </p:cNvPr>
          <p:cNvSpPr>
            <a:spLocks noGrp="1"/>
          </p:cNvSpPr>
          <p:nvPr>
            <p:ph type="ctrTitle"/>
          </p:nvPr>
        </p:nvSpPr>
        <p:spPr>
          <a:xfrm>
            <a:off x="1967696" y="241906"/>
            <a:ext cx="5811962" cy="1032156"/>
          </a:xfrm>
        </p:spPr>
        <p:txBody>
          <a:bodyPr/>
          <a:lstStyle/>
          <a:p>
            <a:pPr algn="ctr"/>
            <a:r>
              <a:rPr lang="en-US" sz="5400" spc="-150" dirty="0" err="1"/>
              <a:t>Tài</a:t>
            </a:r>
            <a:r>
              <a:rPr lang="en-US" sz="5400" spc="-150" dirty="0"/>
              <a:t> </a:t>
            </a:r>
            <a:r>
              <a:rPr lang="en-US" sz="5400" spc="-150" dirty="0" err="1"/>
              <a:t>liệu</a:t>
            </a:r>
            <a:r>
              <a:rPr lang="en-US" sz="5400" spc="-150" dirty="0"/>
              <a:t> </a:t>
            </a:r>
            <a:r>
              <a:rPr lang="en-US" sz="5400" spc="-150" dirty="0" err="1"/>
              <a:t>tham</a:t>
            </a:r>
            <a:r>
              <a:rPr lang="en-US" sz="5400" spc="-150" dirty="0"/>
              <a:t> </a:t>
            </a:r>
            <a:r>
              <a:rPr lang="en-US" sz="5400" spc="-150" dirty="0" err="1"/>
              <a:t>khảo</a:t>
            </a:r>
            <a:endParaRPr lang="en-US" sz="5400" spc="-150" dirty="0"/>
          </a:p>
        </p:txBody>
      </p:sp>
      <p:sp>
        <p:nvSpPr>
          <p:cNvPr id="5" name="TextBox 4">
            <a:extLst>
              <a:ext uri="{FF2B5EF4-FFF2-40B4-BE49-F238E27FC236}">
                <a16:creationId xmlns:a16="http://schemas.microsoft.com/office/drawing/2014/main" id="{AB57295E-C77A-471E-A564-CDA3A2F899D4}"/>
              </a:ext>
            </a:extLst>
          </p:cNvPr>
          <p:cNvSpPr txBox="1"/>
          <p:nvPr/>
        </p:nvSpPr>
        <p:spPr>
          <a:xfrm>
            <a:off x="671332" y="1274061"/>
            <a:ext cx="8924081" cy="4781565"/>
          </a:xfrm>
          <a:prstGeom prst="rect">
            <a:avLst/>
          </a:prstGeom>
          <a:noFill/>
        </p:spPr>
        <p:txBody>
          <a:bodyPr wrap="square">
            <a:spAutoFit/>
          </a:bodyPr>
          <a:lstStyle/>
          <a:p>
            <a:pPr indent="609585" algn="just">
              <a:lnSpc>
                <a:spcPct val="107000"/>
              </a:lnSpc>
              <a:spcBef>
                <a:spcPts val="400"/>
              </a:spcBef>
              <a:spcAft>
                <a:spcPts val="400"/>
              </a:spcAft>
            </a:pP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1. Đảng Cộng sản việt Nam: </a:t>
            </a:r>
            <a:r>
              <a:rPr lang="vi-VN" sz="1867" i="1"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Văn kiện Đại hội đại biểu toàn quốc lần thứ XI</a:t>
            </a: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 Nxb. Chính trị quốc gia, Hà Nội, 2011.</a:t>
            </a:r>
            <a:endParaRPr lang="en-US"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endParaRPr>
          </a:p>
          <a:p>
            <a:pPr indent="609585" algn="just">
              <a:lnSpc>
                <a:spcPct val="107000"/>
              </a:lnSpc>
              <a:spcBef>
                <a:spcPts val="400"/>
              </a:spcBef>
              <a:spcAft>
                <a:spcPts val="400"/>
              </a:spcAft>
            </a:pP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2. Đảng Cộng sản Việt Nam - Ban Chấp hành Trung ương - Ban chỉ đạo tổng kết: </a:t>
            </a:r>
            <a:r>
              <a:rPr lang="vi-VN" sz="1867" i="1"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Báo cáo tổng kết một số vấn đề lý luận - thực tiễn qua 30 năm đổi mới</a:t>
            </a: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 Nxb. Chính trị quốc gia, Hà Nội, 2015.</a:t>
            </a:r>
            <a:endParaRPr lang="en-US"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endParaRPr>
          </a:p>
          <a:p>
            <a:pPr indent="609585" algn="just">
              <a:lnSpc>
                <a:spcPct val="107000"/>
              </a:lnSpc>
              <a:spcBef>
                <a:spcPts val="400"/>
              </a:spcBef>
              <a:spcAft>
                <a:spcPts val="400"/>
              </a:spcAft>
            </a:pP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3. Đảng Cộng sản Việt Nam: </a:t>
            </a:r>
            <a:r>
              <a:rPr lang="vi-VN" sz="1867" i="1"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Văn kiện Đại hội đại biểu toàn quốc lần thứ XII</a:t>
            </a: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 Nxb. Chính trị quốc gia, Hà Nội, 2016.</a:t>
            </a:r>
            <a:endParaRPr lang="en-US"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endParaRPr>
          </a:p>
          <a:p>
            <a:pPr indent="609585" algn="just">
              <a:lnSpc>
                <a:spcPct val="107000"/>
              </a:lnSpc>
              <a:spcBef>
                <a:spcPts val="400"/>
              </a:spcBef>
              <a:spcAft>
                <a:spcPts val="400"/>
              </a:spcAft>
            </a:pP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4. Hồ Chí Minh: </a:t>
            </a:r>
            <a:r>
              <a:rPr lang="vi-VN" sz="1867" i="1"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Toàn tập</a:t>
            </a: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 các tập 1,2,4,15, Nxb. Chính trị quốc gia, Hà Nội, 2011</a:t>
            </a:r>
            <a:endParaRPr lang="en-US"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endParaRPr>
          </a:p>
          <a:p>
            <a:pPr indent="609585" algn="just">
              <a:lnSpc>
                <a:spcPct val="107000"/>
              </a:lnSpc>
              <a:spcBef>
                <a:spcPts val="400"/>
              </a:spcBef>
              <a:spcAft>
                <a:spcPts val="400"/>
              </a:spcAft>
            </a:pP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5. V.I.Lênin; </a:t>
            </a:r>
            <a:r>
              <a:rPr lang="vi-VN" sz="1867" i="1"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Toàn tập</a:t>
            </a: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 t.42, Nxb. Tiến bộ, Mátxcơva, 1979 - 1981.</a:t>
            </a:r>
            <a:endParaRPr lang="en-US"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endParaRPr>
          </a:p>
          <a:p>
            <a:pPr indent="609585" algn="just">
              <a:lnSpc>
                <a:spcPct val="107000"/>
              </a:lnSpc>
              <a:spcBef>
                <a:spcPts val="400"/>
              </a:spcBef>
              <a:spcAft>
                <a:spcPts val="400"/>
              </a:spcAft>
            </a:pP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6. C.Mác và Ph.Ăngghen: </a:t>
            </a:r>
            <a:r>
              <a:rPr lang="vi-VN" sz="1867" i="1"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Toàn tập</a:t>
            </a: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 t.29, Nxb. Chính trị quốc gia, Hà Nội 2004.</a:t>
            </a:r>
            <a:endParaRPr lang="en-US"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endParaRPr>
          </a:p>
          <a:p>
            <a:pPr indent="609585" algn="just">
              <a:lnSpc>
                <a:spcPct val="107000"/>
              </a:lnSpc>
              <a:spcBef>
                <a:spcPts val="400"/>
              </a:spcBef>
              <a:spcAft>
                <a:spcPts val="400"/>
              </a:spcAft>
            </a:pP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7. Jean Lacouture: </a:t>
            </a:r>
            <a:r>
              <a:rPr lang="vi-VN" sz="1867" i="1"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Ho Chi Minh</a:t>
            </a: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 Ed. Seuil, Paris, 1967</a:t>
            </a:r>
            <a:endParaRPr lang="en-US"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endParaRPr>
          </a:p>
          <a:p>
            <a:pPr indent="609585" algn="just">
              <a:lnSpc>
                <a:spcPct val="107000"/>
              </a:lnSpc>
              <a:spcBef>
                <a:spcPts val="400"/>
              </a:spcBef>
              <a:spcAft>
                <a:spcPts val="400"/>
              </a:spcAft>
            </a:pP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8. Pierre Brocheux: </a:t>
            </a:r>
            <a:r>
              <a:rPr lang="vi-VN" sz="1867" i="1"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Ho Chi Minh</a:t>
            </a: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 Presses des Sciences Politiques, Paris, 2000</a:t>
            </a:r>
            <a:endParaRPr lang="en-US"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3" name="Picture 2" descr="C:\Users\QUOC HUY\Desktop\Logo_Đại_học_FPT.png">
            <a:extLst>
              <a:ext uri="{FF2B5EF4-FFF2-40B4-BE49-F238E27FC236}">
                <a16:creationId xmlns:a16="http://schemas.microsoft.com/office/drawing/2014/main" id="{D252E1E3-DE39-4C71-2839-FC6A6EBDBA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B13FF12-66BA-C550-0753-CEC8DA757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6" y="25340"/>
            <a:ext cx="1549723" cy="1592921"/>
          </a:xfrm>
          <a:prstGeom prst="rect">
            <a:avLst/>
          </a:prstGeom>
        </p:spPr>
      </p:pic>
    </p:spTree>
    <p:extLst>
      <p:ext uri="{BB962C8B-B14F-4D97-AF65-F5344CB8AC3E}">
        <p14:creationId xmlns:p14="http://schemas.microsoft.com/office/powerpoint/2010/main" val="2585877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431657" y="1424214"/>
            <a:ext cx="3328686" cy="923330"/>
          </a:xfrm>
          <a:prstGeom prst="rect">
            <a:avLst/>
          </a:prstGeom>
          <a:noFill/>
        </p:spPr>
        <p:txBody>
          <a:bodyPr wrap="square">
            <a:spAutoFit/>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6003403" y="312453"/>
              <a:ext cx="6095999" cy="2223522"/>
            </p:xfrm>
            <a:graphic>
              <a:graphicData uri="http://schemas.microsoft.com/office/drawing/2017/model3d">
                <am3d:model3d r:embed="rId3">
                  <am3d:spPr>
                    <a:xfrm>
                      <a:off x="0" y="0"/>
                      <a:ext cx="6095999" cy="2223522"/>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3" y="312453"/>
                <a:ext cx="6095999" cy="22235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nvGraphicFramePr>
            <p:xfrm>
              <a:off x="11488369" y="5874539"/>
              <a:ext cx="747898" cy="1145513"/>
            </p:xfrm>
            <a:graphic>
              <a:graphicData uri="http://schemas.microsoft.com/office/drawing/2017/model3d">
                <am3d:model3d r:embed="rId5">
                  <am3d:spPr>
                    <a:xfrm>
                      <a:off x="0" y="0"/>
                      <a:ext cx="747898" cy="1145513"/>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4484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11488369" y="5874539"/>
                <a:ext cx="747898" cy="11455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nvGraphicFramePr>
            <p:xfrm>
              <a:off x="9549114" y="5683170"/>
              <a:ext cx="2652428" cy="1391503"/>
            </p:xfrm>
            <a:graphic>
              <a:graphicData uri="http://schemas.microsoft.com/office/drawing/2017/model3d">
                <am3d:model3d r:embed="rId7">
                  <am3d:spPr>
                    <a:xfrm>
                      <a:off x="0" y="0"/>
                      <a:ext cx="2652428" cy="139150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874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9549114" y="5683170"/>
                <a:ext cx="2652428" cy="1391503"/>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FB7E912-C46E-1935-85FB-A2EECAE76693}"/>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FB7E912-C46E-1935-85FB-A2EECAE76693}"/>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8" name="Google Shape;81;p16">
            <a:extLst>
              <a:ext uri="{FF2B5EF4-FFF2-40B4-BE49-F238E27FC236}">
                <a16:creationId xmlns:a16="http://schemas.microsoft.com/office/drawing/2014/main" id="{3D989152-0604-4BA3-1CBC-5E3A26A53C12}"/>
              </a:ext>
            </a:extLst>
          </p:cNvPr>
          <p:cNvSpPr txBox="1">
            <a:spLocks noGrp="1"/>
          </p:cNvSpPr>
          <p:nvPr>
            <p:ph type="ctrTitle"/>
          </p:nvPr>
        </p:nvSpPr>
        <p:spPr>
          <a:xfrm>
            <a:off x="3237471" y="2248705"/>
            <a:ext cx="6567094" cy="781080"/>
          </a:xfrm>
          <a:prstGeom prst="rect">
            <a:avLst/>
          </a:prstGeom>
        </p:spPr>
        <p:txBody>
          <a:bodyPr spcFirstLastPara="1" vert="horz" wrap="square" lIns="121900" tIns="121900" rIns="121900" bIns="121900" rtlCol="0" anchor="b" anchorCtr="0">
            <a:noAutofit/>
          </a:bodyPr>
          <a:lstStyle/>
          <a:p>
            <a:r>
              <a:rPr lang="en"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3.1. Tư tưởng Hồ Chí Minh về độc lập dân tộc</a:t>
            </a:r>
            <a:endParaRPr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9" name="Google Shape;82;p16">
            <a:extLst>
              <a:ext uri="{FF2B5EF4-FFF2-40B4-BE49-F238E27FC236}">
                <a16:creationId xmlns:a16="http://schemas.microsoft.com/office/drawing/2014/main" id="{5253BA39-4664-AB3B-EA1C-D28FD93A9372}"/>
              </a:ext>
            </a:extLst>
          </p:cNvPr>
          <p:cNvSpPr txBox="1">
            <a:spLocks noGrp="1"/>
          </p:cNvSpPr>
          <p:nvPr>
            <p:ph type="subTitle" idx="1"/>
          </p:nvPr>
        </p:nvSpPr>
        <p:spPr>
          <a:xfrm>
            <a:off x="3616952" y="3076536"/>
            <a:ext cx="5219600" cy="726155"/>
          </a:xfrm>
          <a:prstGeom prst="rect">
            <a:avLst/>
          </a:prstGeom>
        </p:spPr>
        <p:txBody>
          <a:bodyPr spcFirstLastPara="1" vert="horz" wrap="square" lIns="121900" tIns="121900" rIns="121900" bIns="121900" rtlCol="0" anchor="t" anchorCtr="0">
            <a:noAutofit/>
          </a:bodyPr>
          <a:lstStyle/>
          <a:p>
            <a:pPr marL="0" indent="0"/>
            <a:r>
              <a:rPr lang="en"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3.1.1.</a:t>
            </a:r>
            <a:r>
              <a:rPr lang="vi-VN"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Vấn đề độc lập dân tộc</a:t>
            </a:r>
            <a:endParaRPr lang="en-US"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endParaRPr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40024018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Google Shape;94;p18"/>
          <p:cNvSpPr txBox="1">
            <a:spLocks/>
          </p:cNvSpPr>
          <p:nvPr/>
        </p:nvSpPr>
        <p:spPr>
          <a:xfrm>
            <a:off x="682906" y="635163"/>
            <a:ext cx="8072970" cy="1143000"/>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04813">
              <a:lnSpc>
                <a:spcPct val="115000"/>
              </a:lnSpc>
              <a:spcBef>
                <a:spcPts val="400"/>
              </a:spcBef>
              <a:spcAft>
                <a:spcPts val="400"/>
              </a:spcAft>
            </a:pPr>
            <a:r>
              <a:rPr lang="vi-VN" sz="2400" b="1" i="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a. Độc lập, tự do là quyền thiêng liêng, bất khả xâm phạm của tất cả các dân tộc</a:t>
            </a:r>
            <a:endParaRPr lang="en-US"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95" name="Google Shape;95;p18"/>
          <p:cNvSpPr txBox="1">
            <a:spLocks/>
          </p:cNvSpPr>
          <p:nvPr/>
        </p:nvSpPr>
        <p:spPr>
          <a:xfrm>
            <a:off x="1493134" y="2522811"/>
            <a:ext cx="7564738" cy="3406401"/>
          </a:xfrm>
          <a:prstGeom prst="rect">
            <a:avLst/>
          </a:prstGeom>
          <a:solidFill>
            <a:schemeClr val="bg1">
              <a:alpha val="89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2396" indent="0" algn="ctr">
              <a:buFont typeface="Arial" panose="020B0604020202020204" pitchFamily="34" charset="0"/>
              <a:buNone/>
            </a:pPr>
            <a:endParaRPr lang="vi-VN" sz="100" b="1" u="sng">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marL="152396" indent="0">
              <a:buFont typeface="Arial" panose="020B0604020202020204" pitchFamily="34" charset="0"/>
              <a:buNone/>
            </a:pPr>
            <a:r>
              <a:rPr lang="vi-VN" sz="230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230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 </a:t>
            </a:r>
            <a:r>
              <a:rPr lang="vi-VN" sz="2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Lịch sử dựng nước và giữ nước của dân tộc Việt Nam từ ngàn xưa đến nay gắn liền với truyền thống yêu nước, đấu tranh chống giặc ngoại xâm.</a:t>
            </a:r>
            <a:endParaRPr lang="en-US" sz="2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marL="152396" indent="0">
              <a:buFont typeface="Arial" panose="020B0604020202020204" pitchFamily="34" charset="0"/>
              <a:buNone/>
            </a:pPr>
            <a:endParaRPr lang="vi-VN" sz="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marL="152396" indent="0">
              <a:buFont typeface="Arial" panose="020B0604020202020204" pitchFamily="34" charset="0"/>
              <a:buNone/>
            </a:pPr>
            <a:r>
              <a:rPr lang="vi-VN" sz="23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Điều đó nói lên một khát khao to lớn của dân tộc ta là, luôn mong muốn một nền độc lập cho dân tộc, tự do cho nhân dân và đó cũng là một giá trị tinh thần thiêng liêng, bất hủ của dân tộc </a:t>
            </a:r>
            <a:endParaRPr lang="vi-VN" sz="23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2" name="Group 1">
            <a:extLst>
              <a:ext uri="{FF2B5EF4-FFF2-40B4-BE49-F238E27FC236}">
                <a16:creationId xmlns:a16="http://schemas.microsoft.com/office/drawing/2014/main" id="{CA6702A3-55C5-A745-0A8E-B9A24F3FA20A}"/>
              </a:ext>
            </a:extLst>
          </p:cNvPr>
          <p:cNvGrpSpPr/>
          <p:nvPr/>
        </p:nvGrpSpPr>
        <p:grpSpPr>
          <a:xfrm>
            <a:off x="-633627" y="4016416"/>
            <a:ext cx="4002918" cy="2723920"/>
            <a:chOff x="-633627" y="4016416"/>
            <a:chExt cx="4002918" cy="2723920"/>
          </a:xfrm>
        </p:grpSpPr>
        <p:sp>
          <p:nvSpPr>
            <p:cNvPr id="6" name="Freeform: Shape 5">
              <a:extLst>
                <a:ext uri="{FF2B5EF4-FFF2-40B4-BE49-F238E27FC236}">
                  <a16:creationId xmlns:a16="http://schemas.microsoft.com/office/drawing/2014/main" id="{106CCE98-AD99-5C97-196E-41A334D4CE17}"/>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1797FC62-BF0C-086F-1241-89645A702A86}"/>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8" name="Picture 2" descr="C:\Users\QUOC HUY\Desktop\Logo_Đại_học_FPT.png">
            <a:extLst>
              <a:ext uri="{FF2B5EF4-FFF2-40B4-BE49-F238E27FC236}">
                <a16:creationId xmlns:a16="http://schemas.microsoft.com/office/drawing/2014/main" id="{ED7E63E8-DBF4-455C-E30B-BA29A2A427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51940"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14481D-C834-7FF2-4746-37CB9E68D94A}"/>
              </a:ext>
            </a:extLst>
          </p:cNvPr>
          <p:cNvSpPr txBox="1"/>
          <p:nvPr/>
        </p:nvSpPr>
        <p:spPr>
          <a:xfrm>
            <a:off x="2095019" y="1932506"/>
            <a:ext cx="6111432" cy="461665"/>
          </a:xfrm>
          <a:prstGeom prst="rect">
            <a:avLst/>
          </a:prstGeom>
          <a:noFill/>
        </p:spPr>
        <p:txBody>
          <a:bodyPr wrap="square">
            <a:spAutoFit/>
          </a:bodyPr>
          <a:lstStyle/>
          <a:p>
            <a:pPr marL="152396" indent="0" algn="ctr">
              <a:buFont typeface="Arial" panose="020B0604020202020204" pitchFamily="34" charset="0"/>
              <a:buNone/>
            </a:pPr>
            <a:r>
              <a:rPr lang="vi-VN" sz="2400" b="1" u="sng">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Xuất phát điểm là khát vọng của dân tộc</a:t>
            </a:r>
            <a:endParaRPr lang="en-US" sz="2400" b="1" u="sng">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Tree>
    <p:extLst>
      <p:ext uri="{BB962C8B-B14F-4D97-AF65-F5344CB8AC3E}">
        <p14:creationId xmlns:p14="http://schemas.microsoft.com/office/powerpoint/2010/main" val="126599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barn(inVertical)">
                                      <p:cBhvr>
                                        <p:cTn id="1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body" idx="1"/>
          </p:nvPr>
        </p:nvSpPr>
        <p:spPr>
          <a:xfrm>
            <a:off x="983850" y="2323173"/>
            <a:ext cx="7303625" cy="1904145"/>
          </a:xfrm>
          <a:prstGeom prst="rect">
            <a:avLst/>
          </a:prstGeom>
        </p:spPr>
        <p:txBody>
          <a:bodyPr spcFirstLastPara="1" vert="horz" wrap="square" lIns="121900" tIns="121900" rIns="121900" bIns="121900" rtlCol="0" anchor="t" anchorCtr="0">
            <a:noAutofit/>
          </a:bodyPr>
          <a:lstStyle/>
          <a:p>
            <a:pPr marL="0" indent="0" algn="just">
              <a:buNone/>
            </a:pPr>
            <a:r>
              <a:rPr lang="en-US" sz="2400" dirty="0">
                <a:solidFill>
                  <a:srgbClr val="0070C0"/>
                </a:solidFill>
                <a:latin typeface="ZapfChancery-Medium" panose="00000400000000000000" pitchFamily="2" charset="0"/>
                <a:ea typeface="ZapfChancery-Medium" panose="00000400000000000000" pitchFamily="2" charset="0"/>
                <a:cs typeface="ZapfChancery-Medium" panose="00000400000000000000" pitchFamily="2" charset="0"/>
              </a:rPr>
              <a:t>Đ</a:t>
            </a:r>
            <a:r>
              <a:rPr lang="vi-VN" sz="2400" dirty="0">
                <a:solidFill>
                  <a:srgbClr val="0070C0"/>
                </a:solidFill>
                <a:latin typeface="ZapfChancery-Medium" panose="00000400000000000000" pitchFamily="2" charset="0"/>
                <a:ea typeface="ZapfChancery-Medium" panose="00000400000000000000" pitchFamily="2" charset="0"/>
                <a:cs typeface="ZapfChancery-Medium" panose="00000400000000000000" pitchFamily="2" charset="0"/>
              </a:rPr>
              <a:t>ã được ghi trong bản </a:t>
            </a:r>
            <a:r>
              <a:rPr lang="vi-VN" sz="2400" i="1" dirty="0">
                <a:solidFill>
                  <a:srgbClr val="0070C0"/>
                </a:solidFill>
                <a:latin typeface="ZapfChancery-Medium" panose="00000400000000000000" pitchFamily="2" charset="0"/>
                <a:ea typeface="ZapfChancery-Medium" panose="00000400000000000000" pitchFamily="2" charset="0"/>
                <a:cs typeface="ZapfChancery-Medium" panose="00000400000000000000" pitchFamily="2" charset="0"/>
              </a:rPr>
              <a:t>Tuyên ngôn độc lập</a:t>
            </a:r>
            <a:r>
              <a:rPr lang="vi-VN" sz="2400" dirty="0">
                <a:solidFill>
                  <a:srgbClr val="0070C0"/>
                </a:solidFill>
                <a:latin typeface="ZapfChancery-Medium" panose="00000400000000000000" pitchFamily="2" charset="0"/>
                <a:ea typeface="ZapfChancery-Medium" panose="00000400000000000000" pitchFamily="2" charset="0"/>
                <a:cs typeface="ZapfChancery-Medium" panose="00000400000000000000" pitchFamily="2" charset="0"/>
              </a:rPr>
              <a:t> của cách mạng Mỹ năm 1776, </a:t>
            </a:r>
            <a:r>
              <a:rPr lang="vi-VN" sz="2400" i="1" dirty="0">
                <a:solidFill>
                  <a:srgbClr val="0070C0"/>
                </a:solidFill>
                <a:latin typeface="ZapfChancery-Medium" panose="00000400000000000000" pitchFamily="2" charset="0"/>
                <a:ea typeface="ZapfChancery-Medium" panose="00000400000000000000" pitchFamily="2" charset="0"/>
                <a:cs typeface="ZapfChancery-Medium" panose="00000400000000000000" pitchFamily="2" charset="0"/>
              </a:rPr>
              <a:t>Tuyên ngôn Nhân quyền và Dân quyền của Cách mạng Pháp</a:t>
            </a:r>
            <a:r>
              <a:rPr lang="vi-VN" sz="2400" dirty="0">
                <a:solidFill>
                  <a:srgbClr val="0070C0"/>
                </a:solidFill>
                <a:latin typeface="ZapfChancery-Medium" panose="00000400000000000000" pitchFamily="2" charset="0"/>
                <a:ea typeface="ZapfChancery-Medium" panose="00000400000000000000" pitchFamily="2" charset="0"/>
                <a:cs typeface="ZapfChancery-Medium" panose="00000400000000000000" pitchFamily="2" charset="0"/>
              </a:rPr>
              <a:t> năm 1791, Hồ Chí Minh tiếp tục khẳng định những giá trị thiêng liêng, bất biến về quyền dân tộc</a:t>
            </a:r>
            <a:r>
              <a:rPr lang="en-US" sz="2400" dirty="0">
                <a:solidFill>
                  <a:srgbClr val="0070C0"/>
                </a:solidFill>
                <a:latin typeface="ZapfChancery-Medium" panose="00000400000000000000" pitchFamily="2" charset="0"/>
                <a:ea typeface="ZapfChancery-Medium" panose="00000400000000000000" pitchFamily="2" charset="0"/>
                <a:cs typeface="ZapfChancery-Medium" panose="00000400000000000000" pitchFamily="2" charset="0"/>
              </a:rPr>
              <a:t>.</a:t>
            </a:r>
            <a:endParaRPr sz="2400" dirty="0">
              <a:solidFill>
                <a:srgbClr val="0070C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13" name="Google Shape;113;p20"/>
          <p:cNvSpPr txBox="1">
            <a:spLocks noGrp="1"/>
          </p:cNvSpPr>
          <p:nvPr>
            <p:ph type="title"/>
          </p:nvPr>
        </p:nvSpPr>
        <p:spPr>
          <a:xfrm>
            <a:off x="1418329" y="1295900"/>
            <a:ext cx="6799696" cy="621285"/>
          </a:xfrm>
          <a:prstGeom prst="rect">
            <a:avLst/>
          </a:prstGeom>
        </p:spPr>
        <p:txBody>
          <a:bodyPr spcFirstLastPara="1" vert="horz" wrap="square" lIns="121900" tIns="121900" rIns="121900" bIns="121900" rtlCol="0" anchor="b" anchorCtr="0">
            <a:noAutofit/>
          </a:bodyPr>
          <a:lstStyle/>
          <a:p>
            <a:r>
              <a:rPr lang="en-US" sz="2400" b="1" u="sng">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Viện dẫn vào quyền tự do, bình đẳng và quyền con người</a:t>
            </a:r>
            <a:endParaRPr lang="en-US" sz="2400" b="1" u="sng"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15" name="Google Shape;115;p20"/>
          <p:cNvSpPr txBox="1">
            <a:spLocks noGrp="1"/>
          </p:cNvSpPr>
          <p:nvPr>
            <p:ph type="sldNum" idx="12"/>
          </p:nvPr>
        </p:nvSpPr>
        <p:spPr>
          <a:xfrm>
            <a:off x="11307445" y="6231535"/>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a:t>
            </a:fld>
            <a:endParaRPr/>
          </a:p>
        </p:txBody>
      </p:sp>
      <p:sp>
        <p:nvSpPr>
          <p:cNvPr id="9" name="TextBox 8">
            <a:extLst>
              <a:ext uri="{FF2B5EF4-FFF2-40B4-BE49-F238E27FC236}">
                <a16:creationId xmlns:a16="http://schemas.microsoft.com/office/drawing/2014/main" id="{606DDD4D-BAC2-4E8E-A5BE-E110F027E157}"/>
              </a:ext>
            </a:extLst>
          </p:cNvPr>
          <p:cNvSpPr txBox="1"/>
          <p:nvPr/>
        </p:nvSpPr>
        <p:spPr>
          <a:xfrm>
            <a:off x="983849" y="4164996"/>
            <a:ext cx="7234175" cy="1200329"/>
          </a:xfrm>
          <a:prstGeom prst="rect">
            <a:avLst/>
          </a:prstGeom>
          <a:noFill/>
        </p:spPr>
        <p:txBody>
          <a:bodyPr wrap="square">
            <a:spAutoFit/>
          </a:bodyPr>
          <a:lstStyle/>
          <a:p>
            <a:pPr algn="just"/>
            <a:r>
              <a:rPr lang="vi-VN" sz="2400" i="1" dirty="0">
                <a:solidFill>
                  <a:srgbClr val="0070C0"/>
                </a:solidFill>
                <a:latin typeface="ZapfChancery-Medium" panose="00000400000000000000" pitchFamily="2" charset="0"/>
                <a:ea typeface="ZapfChancery-Medium" panose="00000400000000000000" pitchFamily="2" charset="0"/>
                <a:cs typeface="ZapfChancery-Medium" panose="00000400000000000000" pitchFamily="2" charset="0"/>
              </a:rPr>
              <a:t>“Tất cả các dân tộc trên thế giới đều sinh ra bình đẳng, dân tộc nào cũng có quyền sống, quyền sung sướng và quyền tự do... Đó là những lẽ phải không ai chối cãi được”</a:t>
            </a:r>
            <a:endParaRPr lang="en-US" sz="2400" i="1" dirty="0">
              <a:solidFill>
                <a:srgbClr val="0070C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5" name="Picture 2" descr="C:\Users\QUOC HUY\Desktop\Logo_Đại_học_FPT.png">
            <a:extLst>
              <a:ext uri="{FF2B5EF4-FFF2-40B4-BE49-F238E27FC236}">
                <a16:creationId xmlns:a16="http://schemas.microsoft.com/office/drawing/2014/main" id="{2E868B17-2D55-AB14-F16F-7C41856883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0322125-5DC3-18AC-5BE2-6B2E3EC5AAA6}"/>
              </a:ext>
            </a:extLst>
          </p:cNvPr>
          <p:cNvGrpSpPr/>
          <p:nvPr/>
        </p:nvGrpSpPr>
        <p:grpSpPr>
          <a:xfrm>
            <a:off x="-633627" y="4016416"/>
            <a:ext cx="4002918" cy="2723920"/>
            <a:chOff x="-633627" y="4016416"/>
            <a:chExt cx="4002918" cy="2723920"/>
          </a:xfrm>
        </p:grpSpPr>
        <p:sp>
          <p:nvSpPr>
            <p:cNvPr id="7" name="Freeform: Shape 6">
              <a:extLst>
                <a:ext uri="{FF2B5EF4-FFF2-40B4-BE49-F238E27FC236}">
                  <a16:creationId xmlns:a16="http://schemas.microsoft.com/office/drawing/2014/main" id="{947A3CB3-44DA-23AB-5E60-20D6163435BC}"/>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577446A8-1E52-43CF-406C-295601E28B5C}"/>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10" name="Hexagon 9">
            <a:extLst>
              <a:ext uri="{FF2B5EF4-FFF2-40B4-BE49-F238E27FC236}">
                <a16:creationId xmlns:a16="http://schemas.microsoft.com/office/drawing/2014/main" id="{2AA29E93-D1C2-E7C7-04D0-70AE05DF6C08}"/>
              </a:ext>
            </a:extLst>
          </p:cNvPr>
          <p:cNvSpPr/>
          <p:nvPr/>
        </p:nvSpPr>
        <p:spPr>
          <a:xfrm rot="991031">
            <a:off x="106475" y="-156482"/>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0066FF"/>
                </a:solidFill>
              </a:rPr>
              <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barn(inVertical)">
                                      <p:cBhvr>
                                        <p:cTn id="7" dur="500"/>
                                        <p:tgtEl>
                                          <p:spTgt spid="112">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2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28"/>
        <p:cNvGrpSpPr/>
        <p:nvPr/>
      </p:nvGrpSpPr>
      <p:grpSpPr>
        <a:xfrm>
          <a:off x="0" y="0"/>
          <a:ext cx="0" cy="0"/>
          <a:chOff x="0" y="0"/>
          <a:chExt cx="0" cy="0"/>
        </a:xfrm>
      </p:grpSpPr>
      <p:sp>
        <p:nvSpPr>
          <p:cNvPr id="130" name="Google Shape;130;p22"/>
          <p:cNvSpPr txBox="1">
            <a:spLocks noGrp="1"/>
          </p:cNvSpPr>
          <p:nvPr>
            <p:ph type="title"/>
          </p:nvPr>
        </p:nvSpPr>
        <p:spPr>
          <a:xfrm>
            <a:off x="1271971" y="676864"/>
            <a:ext cx="8126672" cy="839673"/>
          </a:xfrm>
          <a:prstGeom prst="rect">
            <a:avLst/>
          </a:prstGeom>
        </p:spPr>
        <p:txBody>
          <a:bodyPr spcFirstLastPara="1" vert="horz" wrap="square" lIns="121900" tIns="121900" rIns="121900" bIns="121900" rtlCol="0" anchor="ctr" anchorCtr="0">
            <a:noAutofit/>
          </a:bodyPr>
          <a:lstStyle/>
          <a:p>
            <a:pPr>
              <a:spcBef>
                <a:spcPts val="0"/>
              </a:spcBef>
            </a:pPr>
            <a:r>
              <a:rPr lang="vi-VN" sz="2400" b="1" i="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Độc lập, tự do là quyền thiêng liêng, bất khả xâm phạm của tất cả các dân tộc </a:t>
            </a:r>
            <a:r>
              <a:rPr lang="en-US" sz="2400" b="1" i="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xuyên suốt t</a:t>
            </a:r>
            <a:r>
              <a:rPr lang="en-US" sz="2400" b="1" u="sng">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rong hành trình tìm đường cứu nước của Người</a:t>
            </a:r>
            <a:endParaRPr lang="en-US" sz="2400" b="1" u="sng"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31" name="Google Shape;131;p22"/>
          <p:cNvSpPr txBox="1">
            <a:spLocks noGrp="1"/>
          </p:cNvSpPr>
          <p:nvPr>
            <p:ph type="body" idx="1"/>
          </p:nvPr>
        </p:nvSpPr>
        <p:spPr>
          <a:xfrm>
            <a:off x="914401" y="1987530"/>
            <a:ext cx="4433103" cy="2052035"/>
          </a:xfrm>
          <a:prstGeom prst="rect">
            <a:avLst/>
          </a:prstGeom>
        </p:spPr>
        <p:txBody>
          <a:bodyPr spcFirstLastPara="1" vert="horz" wrap="square" lIns="121900" tIns="121900" rIns="121900" bIns="121900" rtlCol="0" anchor="t" anchorCtr="0">
            <a:noAutofit/>
          </a:bodyPr>
          <a:lstStyle/>
          <a:p>
            <a:pPr marL="0" indent="0" algn="just">
              <a:spcBef>
                <a:spcPts val="800"/>
              </a:spcBef>
              <a:buNone/>
            </a:pPr>
            <a:r>
              <a:rPr lang="vi-VN"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a:solidFill>
                  <a:srgbClr val="0573EB"/>
                </a:solidFill>
                <a:latin typeface="NewCentury-Narrow" panose="020B0500000000000000" pitchFamily="34" charset="0"/>
                <a:ea typeface="NewCentury-Narrow" panose="020B0500000000000000" pitchFamily="34" charset="0"/>
                <a:cs typeface="NewCentury-Narrow" panose="020B0500000000000000" pitchFamily="34" charset="0"/>
              </a:rPr>
              <a:t>Năm  1919 </a:t>
            </a:r>
            <a:r>
              <a:rPr lang="vi-VN" sz="2400">
                <a:solidFill>
                  <a:srgbClr val="0573EB"/>
                </a:solidFill>
                <a:latin typeface="NewCentury-Narrow" panose="020B0500000000000000" pitchFamily="34" charset="0"/>
                <a:ea typeface="NewCentury-Narrow" panose="020B0500000000000000" pitchFamily="34" charset="0"/>
                <a:cs typeface="NewCentury-Narrow" panose="020B0500000000000000" pitchFamily="34" charset="0"/>
              </a:rPr>
              <a:t>Hồ </a:t>
            </a:r>
            <a:r>
              <a:rPr lang="vi-VN" sz="2400" dirty="0">
                <a:solidFill>
                  <a:srgbClr val="0573EB"/>
                </a:solidFill>
                <a:latin typeface="NewCentury-Narrow" panose="020B0500000000000000" pitchFamily="34" charset="0"/>
                <a:ea typeface="NewCentury-Narrow" panose="020B0500000000000000" pitchFamily="34" charset="0"/>
                <a:cs typeface="NewCentury-Narrow" panose="020B0500000000000000" pitchFamily="34" charset="0"/>
              </a:rPr>
              <a:t>Chí Minh đã </a:t>
            </a:r>
            <a:r>
              <a:rPr lang="vi-VN" sz="2400">
                <a:solidFill>
                  <a:srgbClr val="0573EB"/>
                </a:solidFill>
                <a:latin typeface="NewCentury-Narrow" panose="020B0500000000000000" pitchFamily="34" charset="0"/>
                <a:ea typeface="NewCentury-Narrow" panose="020B0500000000000000" pitchFamily="34" charset="0"/>
                <a:cs typeface="NewCentury-Narrow" panose="020B0500000000000000" pitchFamily="34" charset="0"/>
              </a:rPr>
              <a:t>gửi bản </a:t>
            </a:r>
            <a:r>
              <a:rPr lang="vi-VN" sz="2400" i="1" dirty="0">
                <a:solidFill>
                  <a:srgbClr val="0573EB"/>
                </a:solidFill>
                <a:latin typeface="NewCentury-Narrow" panose="020B0500000000000000" pitchFamily="34" charset="0"/>
                <a:ea typeface="NewCentury-Narrow" panose="020B0500000000000000" pitchFamily="34" charset="0"/>
                <a:cs typeface="NewCentury-Narrow" panose="020B0500000000000000" pitchFamily="34" charset="0"/>
              </a:rPr>
              <a:t>Yêu sách của nhân dân An Nam</a:t>
            </a:r>
            <a:r>
              <a:rPr lang="vi-VN" sz="2400" dirty="0">
                <a:solidFill>
                  <a:srgbClr val="0573EB"/>
                </a:solidFill>
                <a:latin typeface="NewCentury-Narrow" panose="020B0500000000000000" pitchFamily="34" charset="0"/>
                <a:ea typeface="NewCentury-Narrow" panose="020B0500000000000000" pitchFamily="34" charset="0"/>
                <a:cs typeface="NewCentury-Narrow" panose="020B0500000000000000" pitchFamily="34" charset="0"/>
              </a:rPr>
              <a:t>, với hai nội dung chính là đòi quyền bình đẳng về mặt pháp lý và đòi các quyền tự do, </a:t>
            </a:r>
            <a:r>
              <a:rPr lang="vi-VN" sz="2400">
                <a:solidFill>
                  <a:srgbClr val="0573EB"/>
                </a:solidFill>
                <a:latin typeface="NewCentury-Narrow" panose="020B0500000000000000" pitchFamily="34" charset="0"/>
                <a:ea typeface="NewCentury-Narrow" panose="020B0500000000000000" pitchFamily="34" charset="0"/>
                <a:cs typeface="NewCentury-Narrow" panose="020B0500000000000000" pitchFamily="34" charset="0"/>
              </a:rPr>
              <a:t>dân chủ</a:t>
            </a:r>
            <a:endParaRPr lang="en-US" sz="2400">
              <a:solidFill>
                <a:srgbClr val="0573EB"/>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spcBef>
                <a:spcPts val="800"/>
              </a:spcBef>
              <a:buNone/>
            </a:pPr>
            <a:endParaRPr lang="en-US" sz="2400">
              <a:solidFill>
                <a:srgbClr val="0573EB"/>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32" name="Google Shape;132;p22"/>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5</a:t>
            </a:fld>
            <a:endParaRPr/>
          </a:p>
        </p:txBody>
      </p:sp>
      <p:sp>
        <p:nvSpPr>
          <p:cNvPr id="8" name="TextBox 7">
            <a:extLst>
              <a:ext uri="{FF2B5EF4-FFF2-40B4-BE49-F238E27FC236}">
                <a16:creationId xmlns:a16="http://schemas.microsoft.com/office/drawing/2014/main" id="{9A1DF48A-D356-454A-97E2-E916435E6BA0}"/>
              </a:ext>
            </a:extLst>
          </p:cNvPr>
          <p:cNvSpPr txBox="1"/>
          <p:nvPr/>
        </p:nvSpPr>
        <p:spPr>
          <a:xfrm>
            <a:off x="5914663" y="2662180"/>
            <a:ext cx="5362936" cy="2308324"/>
          </a:xfrm>
          <a:prstGeom prst="rect">
            <a:avLst/>
          </a:prstGeom>
          <a:noFill/>
          <a:ln>
            <a:noFill/>
          </a:ln>
        </p:spPr>
        <p:txBody>
          <a:bodyPr wrap="square">
            <a:spAutoFit/>
          </a:bodyPr>
          <a:lstStyle/>
          <a:p>
            <a:pPr algn="ctr"/>
            <a:r>
              <a:rPr lang="vi-VN" sz="240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a:t>
            </a:r>
            <a:r>
              <a:rPr lang="vi-VN"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Nước Việt Nam có quyền hưởng tự do và độc lập, và sự thực đã thành một nước tự do và độc lập. Toàn thể dân Việt Nam quyết đem tất cả tinh thần và lực lượng, tính mạng và của cải để giữ vững quyền tự do và độc lập ấy</a:t>
            </a:r>
            <a:r>
              <a:rPr lang="vi-VN" sz="240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a:t>
            </a:r>
            <a:r>
              <a:rPr lang="en-US" sz="240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p>
          <a:p>
            <a:pPr algn="ctr"/>
            <a:r>
              <a:rPr lang="en-US" sz="240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vi-VN"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Hồ </a:t>
            </a:r>
            <a:r>
              <a:rPr lang="vi-VN" sz="240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Chí Minh</a:t>
            </a:r>
            <a:r>
              <a:rPr lang="en-US" sz="240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endParaRPr 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grpSp>
        <p:nvGrpSpPr>
          <p:cNvPr id="2" name="Group 1">
            <a:extLst>
              <a:ext uri="{FF2B5EF4-FFF2-40B4-BE49-F238E27FC236}">
                <a16:creationId xmlns:a16="http://schemas.microsoft.com/office/drawing/2014/main" id="{9B5CFAC5-85EC-5DAA-975E-A54C34047C42}"/>
              </a:ext>
            </a:extLst>
          </p:cNvPr>
          <p:cNvGrpSpPr/>
          <p:nvPr/>
        </p:nvGrpSpPr>
        <p:grpSpPr>
          <a:xfrm>
            <a:off x="150471" y="4722471"/>
            <a:ext cx="3150241" cy="2073796"/>
            <a:chOff x="150471" y="4722471"/>
            <a:chExt cx="3150241" cy="2073796"/>
          </a:xfrm>
        </p:grpSpPr>
        <p:sp>
          <p:nvSpPr>
            <p:cNvPr id="3" name="Freeform: Shape 2">
              <a:extLst>
                <a:ext uri="{FF2B5EF4-FFF2-40B4-BE49-F238E27FC236}">
                  <a16:creationId xmlns:a16="http://schemas.microsoft.com/office/drawing/2014/main" id="{82A729A2-F61D-AD08-A223-D3C532F56F96}"/>
                </a:ext>
              </a:extLst>
            </p:cNvPr>
            <p:cNvSpPr/>
            <p:nvPr/>
          </p:nvSpPr>
          <p:spPr>
            <a:xfrm>
              <a:off x="150471" y="4722471"/>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4" name="Freeform: Shape 3">
              <a:extLst>
                <a:ext uri="{FF2B5EF4-FFF2-40B4-BE49-F238E27FC236}">
                  <a16:creationId xmlns:a16="http://schemas.microsoft.com/office/drawing/2014/main" id="{07702C08-5749-54AC-D028-FD85A8E1D79F}"/>
                </a:ext>
              </a:extLst>
            </p:cNvPr>
            <p:cNvSpPr/>
            <p:nvPr/>
          </p:nvSpPr>
          <p:spPr>
            <a:xfrm>
              <a:off x="233421" y="4816996"/>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5" name="Picture 2" descr="C:\Users\QUOC HUY\Desktop\Logo_Đại_học_FPT.png">
            <a:extLst>
              <a:ext uri="{FF2B5EF4-FFF2-40B4-BE49-F238E27FC236}">
                <a16:creationId xmlns:a16="http://schemas.microsoft.com/office/drawing/2014/main" id="{5D55684C-DD6E-C0CA-B94A-BF77E8F9ACC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extLst>
            <a:ext uri="{909E8E84-426E-40DD-AFC4-6F175D3DCCD1}">
              <a14:hiddenFill xmlns:a14="http://schemas.microsoft.com/office/drawing/2010/main">
                <a:solidFill>
                  <a:srgbClr val="FFFFFF"/>
                </a:solidFill>
              </a14:hiddenFill>
            </a:ext>
          </a:extLst>
        </p:spPr>
      </p:pic>
      <p:sp>
        <p:nvSpPr>
          <p:cNvPr id="6" name="Hexagon 5">
            <a:extLst>
              <a:ext uri="{FF2B5EF4-FFF2-40B4-BE49-F238E27FC236}">
                <a16:creationId xmlns:a16="http://schemas.microsoft.com/office/drawing/2014/main" id="{677D1378-A9AF-DE9F-960E-7E10F57BEA6D}"/>
              </a:ext>
            </a:extLst>
          </p:cNvPr>
          <p:cNvSpPr/>
          <p:nvPr/>
        </p:nvSpPr>
        <p:spPr>
          <a:xfrm rot="991031">
            <a:off x="106475" y="-156482"/>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0066FF"/>
                </a:solidFill>
              </a:rPr>
              <a:t>a</a:t>
            </a:r>
          </a:p>
        </p:txBody>
      </p:sp>
      <p:sp>
        <p:nvSpPr>
          <p:cNvPr id="9" name="TextBox 8">
            <a:extLst>
              <a:ext uri="{FF2B5EF4-FFF2-40B4-BE49-F238E27FC236}">
                <a16:creationId xmlns:a16="http://schemas.microsoft.com/office/drawing/2014/main" id="{8F96FF9E-D5A2-C3FD-6280-B36D8EB3A666}"/>
              </a:ext>
            </a:extLst>
          </p:cNvPr>
          <p:cNvSpPr txBox="1"/>
          <p:nvPr/>
        </p:nvSpPr>
        <p:spPr>
          <a:xfrm>
            <a:off x="914401" y="4122306"/>
            <a:ext cx="4433103" cy="1200329"/>
          </a:xfrm>
          <a:prstGeom prst="rect">
            <a:avLst/>
          </a:prstGeom>
          <a:noFill/>
        </p:spPr>
        <p:txBody>
          <a:bodyPr wrap="square">
            <a:spAutoFit/>
          </a:bodyPr>
          <a:lstStyle/>
          <a:p>
            <a:pPr marL="0" indent="0" algn="just">
              <a:spcBef>
                <a:spcPts val="800"/>
              </a:spcBef>
              <a:buNone/>
            </a:pPr>
            <a:r>
              <a:rPr lang="vi-VN"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a:solidFill>
                  <a:srgbClr val="0573EB"/>
                </a:solidFill>
                <a:latin typeface="NewCentury-Narrow" panose="020B0500000000000000" pitchFamily="34" charset="0"/>
                <a:ea typeface="NewCentury-Narrow" panose="020B0500000000000000" pitchFamily="34" charset="0"/>
                <a:cs typeface="NewCentury-Narrow" panose="020B0500000000000000" pitchFamily="34" charset="0"/>
              </a:rPr>
              <a:t>Trong chánh cương vắn tắt của Đảng:“</a:t>
            </a:r>
            <a:r>
              <a:rPr lang="vi-VN" sz="2400">
                <a:solidFill>
                  <a:srgbClr val="0573EB"/>
                </a:solidFill>
                <a:latin typeface="NewCentury-Narrow" panose="020B0500000000000000" pitchFamily="34" charset="0"/>
                <a:ea typeface="NewCentury-Narrow" panose="020B0500000000000000" pitchFamily="34" charset="0"/>
                <a:cs typeface="NewCentury-Narrow" panose="020B0500000000000000" pitchFamily="34" charset="0"/>
              </a:rPr>
              <a:t>b) Làm cho nước Nam được hoàn toàn độc lập”.</a:t>
            </a:r>
            <a:endParaRPr lang="en-US" sz="2400">
              <a:solidFill>
                <a:srgbClr val="0573EB"/>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1">
                                            <p:txEl>
                                              <p:pRg st="0" end="0"/>
                                            </p:txEl>
                                          </p:spTgt>
                                        </p:tgtEl>
                                        <p:attrNameLst>
                                          <p:attrName>style.visibility</p:attrName>
                                        </p:attrNameLst>
                                      </p:cBhvr>
                                      <p:to>
                                        <p:strVal val="visible"/>
                                      </p:to>
                                    </p:set>
                                    <p:animEffect transition="in" filter="barn(inVertical)">
                                      <p:cBhvr>
                                        <p:cTn id="7" dur="500"/>
                                        <p:tgtEl>
                                          <p:spTgt spid="131">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build="p"/>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B0009-92BE-4E82-B1C3-61E9831A5F99}"/>
              </a:ext>
            </a:extLst>
          </p:cNvPr>
          <p:cNvSpPr>
            <a:spLocks noGrp="1"/>
          </p:cNvSpPr>
          <p:nvPr>
            <p:ph type="ctrTitle"/>
          </p:nvPr>
        </p:nvSpPr>
        <p:spPr>
          <a:xfrm>
            <a:off x="1161092" y="1298333"/>
            <a:ext cx="6478198" cy="742671"/>
          </a:xfrm>
        </p:spPr>
        <p:txBody>
          <a:bodyPr anchor="ctr"/>
          <a:lstStyle/>
          <a:p>
            <a:pPr algn="ctr"/>
            <a:r>
              <a:rPr lang="en-US" altLang="en-US" sz="2400" b="1" u="sng">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Với Người không </a:t>
            </a:r>
            <a:r>
              <a:rPr lang="en-US" altLang="en-US" sz="2400" b="1" u="sng"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có </a:t>
            </a:r>
            <a:r>
              <a:rPr lang="en-US" altLang="en-US" sz="2400" b="1" u="sng"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gì</a:t>
            </a:r>
            <a:r>
              <a:rPr lang="en-US" altLang="en-US" sz="2400" b="1" u="sng"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b="1" u="sng"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quý</a:t>
            </a:r>
            <a:r>
              <a:rPr lang="en-US" altLang="en-US" sz="2400" b="1" u="sng"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b="1" u="sng"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hơn</a:t>
            </a:r>
            <a:r>
              <a:rPr lang="en-US" altLang="en-US" sz="2400" b="1" u="sng"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b="1" u="sng"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độc</a:t>
            </a:r>
            <a:r>
              <a:rPr lang="en-US" altLang="en-US" sz="2400" b="1" u="sng"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b="1" u="sng"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lập</a:t>
            </a:r>
            <a:r>
              <a:rPr lang="en-US" altLang="en-US" sz="2400" b="1" u="sng"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b="1" u="sng"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tự</a:t>
            </a:r>
            <a:r>
              <a:rPr lang="en-US" altLang="en-US" sz="2400" b="1" u="sng"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do</a:t>
            </a:r>
          </a:p>
        </p:txBody>
      </p:sp>
      <p:sp>
        <p:nvSpPr>
          <p:cNvPr id="3" name="Subtitle 2">
            <a:extLst>
              <a:ext uri="{FF2B5EF4-FFF2-40B4-BE49-F238E27FC236}">
                <a16:creationId xmlns:a16="http://schemas.microsoft.com/office/drawing/2014/main" id="{7B678AFD-7905-4003-89DC-186CEDD78346}"/>
              </a:ext>
            </a:extLst>
          </p:cNvPr>
          <p:cNvSpPr>
            <a:spLocks noGrp="1"/>
          </p:cNvSpPr>
          <p:nvPr>
            <p:ph type="subTitle" idx="1"/>
          </p:nvPr>
        </p:nvSpPr>
        <p:spPr>
          <a:xfrm>
            <a:off x="1684116" y="2135529"/>
            <a:ext cx="5625297" cy="3212260"/>
          </a:xfrm>
        </p:spPr>
        <p:txBody>
          <a:bodyPr/>
          <a:lstStyle/>
          <a:p>
            <a:pPr marL="0" indent="0" algn="just">
              <a:spcBef>
                <a:spcPct val="50000"/>
              </a:spcBef>
            </a:pPr>
            <a:r>
              <a:rPr lang="en-US" alt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altLang="en-US" sz="240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Là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tư</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tưởng</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là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lẽ</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sống</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là học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thuyết</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của</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Hồ</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Chí</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Minh</a:t>
            </a:r>
          </a:p>
          <a:p>
            <a:pPr marL="0" indent="0" algn="just">
              <a:spcBef>
                <a:spcPct val="50000"/>
              </a:spcBef>
            </a:pPr>
            <a:r>
              <a:rPr lang="en-US" alt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altLang="en-US" sz="240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Đó </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là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lý</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do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chiến</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đấu</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là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nguồn</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sức</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mạnh</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làm</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nên</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chiến</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thắng</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của</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nhân</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dân</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Việt</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Nam,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đồng</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thời</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cũng</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là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nguồn</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động</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viên</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đối</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với</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các</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dân</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tộc</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bị</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áp</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bức</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trên</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thế</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400" dirty="0" err="1">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giới</a:t>
            </a:r>
            <a:r>
              <a:rPr lang="en-US" altLang="en-US" sz="2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  </a:t>
            </a:r>
          </a:p>
        </p:txBody>
      </p:sp>
      <p:pic>
        <p:nvPicPr>
          <p:cNvPr id="7" name="Picture 2" descr="C:\Users\QUOC HUY\Desktop\Logo_Đại_học_FPT.png">
            <a:extLst>
              <a:ext uri="{FF2B5EF4-FFF2-40B4-BE49-F238E27FC236}">
                <a16:creationId xmlns:a16="http://schemas.microsoft.com/office/drawing/2014/main" id="{19C006E5-8D18-0642-C78A-472A4C31AB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extLst>
            <a:ext uri="{909E8E84-426E-40DD-AFC4-6F175D3DCCD1}">
              <a14:hiddenFill xmlns:a14="http://schemas.microsoft.com/office/drawing/2010/main">
                <a:solidFill>
                  <a:srgbClr val="FFFFFF"/>
                </a:solidFill>
              </a14:hiddenFill>
            </a:ext>
          </a:extLst>
        </p:spPr>
      </p:pic>
      <p:sp>
        <p:nvSpPr>
          <p:cNvPr id="8" name="Hexagon 7">
            <a:extLst>
              <a:ext uri="{FF2B5EF4-FFF2-40B4-BE49-F238E27FC236}">
                <a16:creationId xmlns:a16="http://schemas.microsoft.com/office/drawing/2014/main" id="{36AFDA90-9D3B-190E-7568-4F5B83D64304}"/>
              </a:ext>
            </a:extLst>
          </p:cNvPr>
          <p:cNvSpPr/>
          <p:nvPr/>
        </p:nvSpPr>
        <p:spPr>
          <a:xfrm rot="991031">
            <a:off x="-20850" y="-156482"/>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0066FF"/>
                </a:solidFill>
              </a:rPr>
              <a:t>a</a:t>
            </a:r>
          </a:p>
        </p:txBody>
      </p:sp>
      <p:grpSp>
        <p:nvGrpSpPr>
          <p:cNvPr id="9" name="Group 8">
            <a:extLst>
              <a:ext uri="{FF2B5EF4-FFF2-40B4-BE49-F238E27FC236}">
                <a16:creationId xmlns:a16="http://schemas.microsoft.com/office/drawing/2014/main" id="{2336E501-033B-A1DC-7F2B-BE2AD593963A}"/>
              </a:ext>
            </a:extLst>
          </p:cNvPr>
          <p:cNvGrpSpPr/>
          <p:nvPr/>
        </p:nvGrpSpPr>
        <p:grpSpPr>
          <a:xfrm>
            <a:off x="-633627" y="4016416"/>
            <a:ext cx="4002918" cy="2723920"/>
            <a:chOff x="-633627" y="4016416"/>
            <a:chExt cx="4002918" cy="2723920"/>
          </a:xfrm>
        </p:grpSpPr>
        <p:sp>
          <p:nvSpPr>
            <p:cNvPr id="10" name="Freeform: Shape 9">
              <a:extLst>
                <a:ext uri="{FF2B5EF4-FFF2-40B4-BE49-F238E27FC236}">
                  <a16:creationId xmlns:a16="http://schemas.microsoft.com/office/drawing/2014/main" id="{8F1A1964-4CFA-FEED-3137-7DF480965D02}"/>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1" name="Freeform: Shape 10">
              <a:extLst>
                <a:ext uri="{FF2B5EF4-FFF2-40B4-BE49-F238E27FC236}">
                  <a16:creationId xmlns:a16="http://schemas.microsoft.com/office/drawing/2014/main" id="{9D3FDC9F-C7E6-0F1E-1394-4C36219AC46E}"/>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22733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5000"/>
            <a:lum/>
          </a:blip>
          <a:srcRect/>
          <a:stretch>
            <a:fillRect/>
          </a:stretch>
        </a:blipFill>
        <a:effectLst/>
      </p:bgPr>
    </p:bg>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542607" y="165284"/>
            <a:ext cx="8381473" cy="1143200"/>
          </a:xfrm>
          <a:prstGeom prst="rect">
            <a:avLst/>
          </a:prstGeom>
        </p:spPr>
        <p:txBody>
          <a:bodyPr spcFirstLastPara="1" vert="horz" wrap="square" lIns="121900" tIns="121900" rIns="121900" bIns="121900" rtlCol="0" anchor="b" anchorCtr="0">
            <a:noAutofit/>
          </a:bodyPr>
          <a:lstStyle/>
          <a:p>
            <a:pPr marL="741363" indent="-277813">
              <a:lnSpc>
                <a:spcPct val="115000"/>
              </a:lnSpc>
              <a:spcBef>
                <a:spcPts val="400"/>
              </a:spcBef>
              <a:spcAft>
                <a:spcPts val="400"/>
              </a:spcAft>
            </a:pPr>
            <a:r>
              <a:rPr lang="en-US" sz="24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b. </a:t>
            </a:r>
            <a:r>
              <a:rPr lang="vi-VN" sz="24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Độc lập dân tộc phải gắn liền tự do, cơm no, áo ấm và hạnh phúc của nhân dân</a:t>
            </a:r>
            <a:endParaRPr lang="en-US"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96" name="Google Shape;96;p18"/>
          <p:cNvSpPr txBox="1">
            <a:spLocks noGrp="1"/>
          </p:cNvSpPr>
          <p:nvPr>
            <p:ph type="sldNum" idx="12"/>
          </p:nvPr>
        </p:nvSpPr>
        <p:spPr>
          <a:xfrm>
            <a:off x="11307445" y="6231535"/>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a:t>
            </a:fld>
            <a:endParaRPr/>
          </a:p>
        </p:txBody>
      </p:sp>
      <p:sp>
        <p:nvSpPr>
          <p:cNvPr id="4" name="TextBox 3">
            <a:extLst>
              <a:ext uri="{FF2B5EF4-FFF2-40B4-BE49-F238E27FC236}">
                <a16:creationId xmlns:a16="http://schemas.microsoft.com/office/drawing/2014/main" id="{790200CD-A484-88D6-F161-09A67808F0F3}"/>
              </a:ext>
            </a:extLst>
          </p:cNvPr>
          <p:cNvSpPr txBox="1"/>
          <p:nvPr/>
        </p:nvSpPr>
        <p:spPr>
          <a:xfrm>
            <a:off x="1835645" y="4182612"/>
            <a:ext cx="7088435" cy="1938992"/>
          </a:xfrm>
          <a:prstGeom prst="rect">
            <a:avLst/>
          </a:prstGeom>
          <a:solidFill>
            <a:schemeClr val="accent2">
              <a:lumMod val="20000"/>
              <a:lumOff val="80000"/>
              <a:alpha val="35000"/>
            </a:schemeClr>
          </a:solidFill>
        </p:spPr>
        <p:txBody>
          <a:bodyPr wrap="square">
            <a:spAutoFit/>
          </a:bodyPr>
          <a:lstStyle/>
          <a:p>
            <a:pPr marL="152396" indent="0" algn="ctr">
              <a:buNone/>
            </a:pPr>
            <a:r>
              <a:rPr lang="vi-VN" sz="2400" i="1">
                <a:latin typeface="ZapfChancery-Medium" panose="00000400000000000000" pitchFamily="2" charset="0"/>
                <a:ea typeface="ZapfChancery-Medium" panose="00000400000000000000" pitchFamily="2" charset="0"/>
                <a:cs typeface="ZapfChancery-Medium" panose="00000400000000000000" pitchFamily="2" charset="0"/>
              </a:rPr>
              <a:t>“Làm cho nước Nam được hoàn toàn độc lập... dân chúng được tự do... thủ tiêu hết các thứ quốc trái... thâu hết ruộng đất của đế quốc chủ nghĩa làm của công chia cho dân cày nghèo. Bỏ sưu thuế cho dân cày nghèo... thi hành luật ngày làm 8 giờ</a:t>
            </a:r>
            <a:r>
              <a:rPr lang="en-US" sz="2400" i="1">
                <a:latin typeface="ZapfChancery-Medium" panose="00000400000000000000" pitchFamily="2" charset="0"/>
                <a:ea typeface="ZapfChancery-Medium" panose="00000400000000000000" pitchFamily="2" charset="0"/>
                <a:cs typeface="ZapfChancery-Medium" panose="00000400000000000000" pitchFamily="2" charset="0"/>
              </a:rPr>
              <a:t>”. </a:t>
            </a:r>
          </a:p>
          <a:p>
            <a:pPr marL="152396" indent="0" algn="ctr">
              <a:buNone/>
            </a:pPr>
            <a:r>
              <a:rPr lang="vi-VN" sz="2400" i="1">
                <a:latin typeface="ZapfChancery-Medium" panose="00000400000000000000" pitchFamily="2" charset="0"/>
                <a:ea typeface="ZapfChancery-Medium" panose="00000400000000000000" pitchFamily="2" charset="0"/>
                <a:cs typeface="ZapfChancery-Medium" panose="00000400000000000000" pitchFamily="2" charset="0"/>
              </a:rPr>
              <a:t>Chánh cương vắn tắt của Đảng</a:t>
            </a:r>
            <a:endParaRPr lang="en-US" sz="2400" i="1">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3" name="Picture 2" descr="C:\Users\QUOC HUY\Desktop\Logo_Đại_học_FPT.png">
            <a:extLst>
              <a:ext uri="{FF2B5EF4-FFF2-40B4-BE49-F238E27FC236}">
                <a16:creationId xmlns:a16="http://schemas.microsoft.com/office/drawing/2014/main" id="{F94DFB5F-8B10-1AD8-24B4-04449A2180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D78B2DD4-0F0C-5078-204B-C1CC10328A90}"/>
              </a:ext>
            </a:extLst>
          </p:cNvPr>
          <p:cNvGrpSpPr/>
          <p:nvPr/>
        </p:nvGrpSpPr>
        <p:grpSpPr>
          <a:xfrm>
            <a:off x="-633627" y="4016416"/>
            <a:ext cx="4002918" cy="2723920"/>
            <a:chOff x="-633627" y="4016416"/>
            <a:chExt cx="4002918" cy="2723920"/>
          </a:xfrm>
        </p:grpSpPr>
        <p:sp>
          <p:nvSpPr>
            <p:cNvPr id="9" name="Freeform: Shape 8">
              <a:extLst>
                <a:ext uri="{FF2B5EF4-FFF2-40B4-BE49-F238E27FC236}">
                  <a16:creationId xmlns:a16="http://schemas.microsoft.com/office/drawing/2014/main" id="{451A4C54-B6E2-7568-71C0-F9EEF844EDD9}"/>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0" name="Freeform: Shape 9">
              <a:extLst>
                <a:ext uri="{FF2B5EF4-FFF2-40B4-BE49-F238E27FC236}">
                  <a16:creationId xmlns:a16="http://schemas.microsoft.com/office/drawing/2014/main" id="{B384EF59-18F1-7E67-D1CA-9402B9AC7AE9}"/>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12" name="TextBox 11">
            <a:extLst>
              <a:ext uri="{FF2B5EF4-FFF2-40B4-BE49-F238E27FC236}">
                <a16:creationId xmlns:a16="http://schemas.microsoft.com/office/drawing/2014/main" id="{A9C9736D-F582-6917-938D-BE70FFB09A46}"/>
              </a:ext>
            </a:extLst>
          </p:cNvPr>
          <p:cNvSpPr txBox="1"/>
          <p:nvPr/>
        </p:nvSpPr>
        <p:spPr>
          <a:xfrm>
            <a:off x="2083442" y="2508390"/>
            <a:ext cx="6296629" cy="1384995"/>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marL="115888" lvl="2">
              <a:buNone/>
            </a:pPr>
            <a:r>
              <a:rPr lang="en-US" alt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altLang="en-US" sz="2400">
                <a:latin typeface="NewCentury-Narrow" panose="020B0500000000000000" pitchFamily="34" charset="0"/>
                <a:ea typeface="NewCentury-Narrow" panose="020B0500000000000000" pitchFamily="34" charset="0"/>
                <a:cs typeface="NewCentury-Narrow" panose="020B0500000000000000" pitchFamily="34" charset="0"/>
              </a:rPr>
              <a:t>Đ</a:t>
            </a:r>
            <a:r>
              <a:rPr lang="vi-VN" sz="2400">
                <a:latin typeface="NewCentury-Narrow" panose="020B0500000000000000" pitchFamily="34" charset="0"/>
                <a:ea typeface="NewCentury-Narrow" panose="020B0500000000000000" pitchFamily="34" charset="0"/>
                <a:cs typeface="NewCentury-Narrow" panose="020B0500000000000000" pitchFamily="34" charset="0"/>
              </a:rPr>
              <a:t>ộc lập dân tộc phải gắn với tự do của nhân dân.</a:t>
            </a: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a:p>
            <a:pPr marL="115888" lvl="2">
              <a:buNone/>
            </a:pPr>
            <a:endParaRPr lang="vi-VN" sz="1200">
              <a:latin typeface="NewCentury-Narrow" panose="020B0500000000000000" pitchFamily="34" charset="0"/>
              <a:ea typeface="NewCentury-Narrow" panose="020B0500000000000000" pitchFamily="34" charset="0"/>
              <a:cs typeface="NewCentury-Narrow" panose="020B0500000000000000" pitchFamily="34" charset="0"/>
            </a:endParaRPr>
          </a:p>
          <a:p>
            <a:pPr marL="115888" lvl="2">
              <a:buNone/>
            </a:pPr>
            <a:r>
              <a:rPr lang="en-US" alt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a:latin typeface="NewCentury-Narrow" panose="020B0500000000000000" pitchFamily="34" charset="0"/>
                <a:ea typeface="NewCentury-Narrow" panose="020B0500000000000000" pitchFamily="34" charset="0"/>
                <a:cs typeface="NewCentury-Narrow" panose="020B0500000000000000" pitchFamily="34" charset="0"/>
              </a:rPr>
              <a:t>Đ</a:t>
            </a:r>
            <a:r>
              <a:rPr lang="vi-VN" sz="2400">
                <a:latin typeface="NewCentury-Narrow" panose="020B0500000000000000" pitchFamily="34" charset="0"/>
                <a:ea typeface="NewCentury-Narrow" panose="020B0500000000000000" pitchFamily="34" charset="0"/>
                <a:cs typeface="NewCentury-Narrow" panose="020B0500000000000000" pitchFamily="34" charset="0"/>
              </a:rPr>
              <a:t>ộc lập</a:t>
            </a:r>
            <a:r>
              <a:rPr lang="en-US" sz="2400">
                <a:latin typeface="NewCentury-Narrow" panose="020B0500000000000000" pitchFamily="34" charset="0"/>
                <a:ea typeface="NewCentury-Narrow" panose="020B0500000000000000" pitchFamily="34" charset="0"/>
                <a:cs typeface="NewCentury-Narrow" panose="020B0500000000000000" pitchFamily="34" charset="0"/>
              </a:rPr>
              <a:t> phải thiết thực, tức là</a:t>
            </a:r>
            <a:r>
              <a:rPr lang="vi-VN" sz="2400">
                <a:latin typeface="NewCentury-Narrow" panose="020B0500000000000000" pitchFamily="34" charset="0"/>
                <a:ea typeface="NewCentury-Narrow" panose="020B0500000000000000" pitchFamily="34" charset="0"/>
                <a:cs typeface="NewCentury-Narrow" panose="020B0500000000000000" pitchFamily="34" charset="0"/>
              </a:rPr>
              <a:t> phải gắn với cơm no, áo ấm và hạnh phúc của nhân dân</a:t>
            </a:r>
            <a:endParaRPr lang="vi-VN" sz="2400" i="1">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6" name="TextBox 15">
            <a:extLst>
              <a:ext uri="{FF2B5EF4-FFF2-40B4-BE49-F238E27FC236}">
                <a16:creationId xmlns:a16="http://schemas.microsoft.com/office/drawing/2014/main" id="{6E64F46F-E430-0EB1-1051-1E96087C80A5}"/>
              </a:ext>
            </a:extLst>
          </p:cNvPr>
          <p:cNvSpPr txBox="1"/>
          <p:nvPr/>
        </p:nvSpPr>
        <p:spPr>
          <a:xfrm>
            <a:off x="706055" y="1657224"/>
            <a:ext cx="4247909" cy="47884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marL="463550" lvl="2"/>
            <a:r>
              <a:rPr lang="en-US"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Xuyên suốt tư tưởng của Người</a:t>
            </a:r>
          </a:p>
        </p:txBody>
      </p:sp>
      <p:pic>
        <p:nvPicPr>
          <p:cNvPr id="18" name="Graphic 17" descr="Arrow Rotate left">
            <a:extLst>
              <a:ext uri="{FF2B5EF4-FFF2-40B4-BE49-F238E27FC236}">
                <a16:creationId xmlns:a16="http://schemas.microsoft.com/office/drawing/2014/main" id="{3D16731E-5302-9F90-1B01-42F992D2DF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16116">
            <a:off x="1363010" y="2049272"/>
            <a:ext cx="831273" cy="831273"/>
          </a:xfrm>
          <a:prstGeom prst="rect">
            <a:avLst/>
          </a:prstGeom>
        </p:spPr>
      </p:pic>
    </p:spTree>
    <p:extLst>
      <p:ext uri="{BB962C8B-B14F-4D97-AF65-F5344CB8AC3E}">
        <p14:creationId xmlns:p14="http://schemas.microsoft.com/office/powerpoint/2010/main" val="251743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arn(inVertical)">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554182" y="627181"/>
            <a:ext cx="8786587" cy="1085872"/>
          </a:xfrm>
          <a:prstGeom prst="rect">
            <a:avLst/>
          </a:prstGeom>
        </p:spPr>
        <p:txBody>
          <a:bodyPr spcFirstLastPara="1" vert="horz" wrap="square" lIns="121900" tIns="121900" rIns="121900" bIns="121900" rtlCol="0" anchor="ctr" anchorCtr="0">
            <a:noAutofit/>
          </a:bodyPr>
          <a:lstStyle/>
          <a:p>
            <a:pPr marL="625475" indent="-277813">
              <a:lnSpc>
                <a:spcPct val="115000"/>
              </a:lnSpc>
              <a:spcBef>
                <a:spcPts val="400"/>
              </a:spcBef>
              <a:spcAft>
                <a:spcPts val="400"/>
              </a:spcAft>
            </a:pPr>
            <a:r>
              <a:rPr lang="en-US" sz="24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b. </a:t>
            </a:r>
            <a:r>
              <a:rPr lang="vi-VN" sz="24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Độc lập dân tộc phải gắn liền tự do, cơm no, áo ấm và hạnh phúc của nhân dân</a:t>
            </a:r>
            <a:endParaRPr lang="en-US"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95" name="Google Shape;95;p18"/>
          <p:cNvSpPr txBox="1">
            <a:spLocks noGrp="1"/>
          </p:cNvSpPr>
          <p:nvPr>
            <p:ph type="body" idx="1"/>
          </p:nvPr>
        </p:nvSpPr>
        <p:spPr>
          <a:xfrm>
            <a:off x="1354238" y="2456491"/>
            <a:ext cx="6431198" cy="3350140"/>
          </a:xfrm>
          <a:prstGeom prst="rect">
            <a:avLst/>
          </a:prstGeom>
        </p:spPr>
        <p:txBody>
          <a:bodyPr spcFirstLastPara="1" vert="horz" wrap="square" lIns="121900" tIns="121900" rIns="121900" bIns="121900" rtlCol="0" anchor="t" anchorCtr="0">
            <a:noAutofit/>
          </a:bodyPr>
          <a:lstStyle/>
          <a:p>
            <a:pPr marL="152396" indent="0">
              <a:buNone/>
            </a:pPr>
            <a:r>
              <a:rPr lang="vi-VN"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Theo Hồ Chí Minh, độc lập dân tộc phải gắn với tự do của nhân </a:t>
            </a:r>
            <a:r>
              <a:rPr lang="vi-VN">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dân</a:t>
            </a:r>
            <a:r>
              <a:rPr lang="en-US">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a:t>
            </a:r>
          </a:p>
          <a:p>
            <a:pPr marL="152396" indent="0">
              <a:buNone/>
            </a:pPr>
            <a:endParaRPr lang="en-US" sz="1400"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endParaRPr>
          </a:p>
          <a:p>
            <a:pPr marL="152396" indent="0">
              <a:buNone/>
            </a:pPr>
            <a:r>
              <a:rPr lang="vi-VN"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rPr>
              <a:t>Ngoài ra, độc lập cũng phải gắn với cơm no, áo ấm và hạnh phúc của nhân dân</a:t>
            </a:r>
            <a:endParaRPr sz="3200" i="1" dirty="0">
              <a:solidFill>
                <a:srgbClr val="0573EB"/>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96" name="Google Shape;96;p18"/>
          <p:cNvSpPr txBox="1">
            <a:spLocks noGrp="1"/>
          </p:cNvSpPr>
          <p:nvPr>
            <p:ph type="sldNum" idx="12"/>
          </p:nvPr>
        </p:nvSpPr>
        <p:spPr>
          <a:xfrm>
            <a:off x="11307445" y="6231535"/>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8</a:t>
            </a:fld>
            <a:endParaRPr/>
          </a:p>
        </p:txBody>
      </p:sp>
      <p:pic>
        <p:nvPicPr>
          <p:cNvPr id="6" name="Graphic 5" descr="Arrow Rotate left">
            <a:extLst>
              <a:ext uri="{FF2B5EF4-FFF2-40B4-BE49-F238E27FC236}">
                <a16:creationId xmlns:a16="http://schemas.microsoft.com/office/drawing/2014/main" id="{F04FDAD2-68D9-1958-796A-238B46F808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735638">
            <a:off x="1079811" y="3326043"/>
            <a:ext cx="687003" cy="687003"/>
          </a:xfrm>
          <a:prstGeom prst="rect">
            <a:avLst/>
          </a:prstGeom>
        </p:spPr>
      </p:pic>
      <p:pic>
        <p:nvPicPr>
          <p:cNvPr id="5" name="Picture 2" descr="C:\Users\QUOC HUY\Desktop\Logo_Đại_học_FPT.png">
            <a:extLst>
              <a:ext uri="{FF2B5EF4-FFF2-40B4-BE49-F238E27FC236}">
                <a16:creationId xmlns:a16="http://schemas.microsoft.com/office/drawing/2014/main" id="{50492F64-2B9F-FC4D-DE22-7D32E18A4DA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13EF7A3B-A65D-2512-C4D5-199209A1D9D4}"/>
              </a:ext>
            </a:extLst>
          </p:cNvPr>
          <p:cNvGrpSpPr/>
          <p:nvPr/>
        </p:nvGrpSpPr>
        <p:grpSpPr>
          <a:xfrm>
            <a:off x="-633627" y="4016416"/>
            <a:ext cx="4002918" cy="2723920"/>
            <a:chOff x="-633627" y="4016416"/>
            <a:chExt cx="4002918" cy="2723920"/>
          </a:xfrm>
        </p:grpSpPr>
        <p:sp>
          <p:nvSpPr>
            <p:cNvPr id="8" name="Freeform: Shape 7">
              <a:extLst>
                <a:ext uri="{FF2B5EF4-FFF2-40B4-BE49-F238E27FC236}">
                  <a16:creationId xmlns:a16="http://schemas.microsoft.com/office/drawing/2014/main" id="{EDC65371-C75E-C915-EB70-1BC3E63C4F04}"/>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Freeform: Shape 8">
              <a:extLst>
                <a:ext uri="{FF2B5EF4-FFF2-40B4-BE49-F238E27FC236}">
                  <a16:creationId xmlns:a16="http://schemas.microsoft.com/office/drawing/2014/main" id="{941B0550-8EA5-FDA7-EB81-0373E4C25F48}"/>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87067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5">
                                            <p:txEl>
                                              <p:pRg st="0" end="0"/>
                                            </p:txEl>
                                          </p:spTgt>
                                        </p:tgtEl>
                                        <p:attrNameLst>
                                          <p:attrName>style.visibility</p:attrName>
                                        </p:attrNameLst>
                                      </p:cBhvr>
                                      <p:to>
                                        <p:strVal val="visible"/>
                                      </p:to>
                                    </p:set>
                                    <p:animEffect transition="in" filter="barn(inVertical)">
                                      <p:cBhvr>
                                        <p:cTn id="10" dur="500"/>
                                        <p:tgtEl>
                                          <p:spTgt spid="9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5">
                                            <p:txEl>
                                              <p:pRg st="2" end="2"/>
                                            </p:txEl>
                                          </p:spTgt>
                                        </p:tgtEl>
                                        <p:attrNameLst>
                                          <p:attrName>style.visibility</p:attrName>
                                        </p:attrNameLst>
                                      </p:cBhvr>
                                      <p:to>
                                        <p:strVal val="visible"/>
                                      </p:to>
                                    </p:set>
                                    <p:animEffect transition="in" filter="barn(inVertical)">
                                      <p:cBhvr>
                                        <p:cTn id="15" dur="500"/>
                                        <p:tgtEl>
                                          <p:spTgt spid="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5620C6-D3A2-E14E-CD2B-0D685CCE4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Rounded Corners 4">
            <a:extLst>
              <a:ext uri="{FF2B5EF4-FFF2-40B4-BE49-F238E27FC236}">
                <a16:creationId xmlns:a16="http://schemas.microsoft.com/office/drawing/2014/main" id="{F1DBFB20-0ADC-DEC9-612B-2A9D3737E74E}"/>
              </a:ext>
            </a:extLst>
          </p:cNvPr>
          <p:cNvSpPr/>
          <p:nvPr/>
        </p:nvSpPr>
        <p:spPr>
          <a:xfrm>
            <a:off x="1130493" y="556962"/>
            <a:ext cx="10073796" cy="5144486"/>
          </a:xfrm>
          <a:prstGeom prst="roundRect">
            <a:avLst>
              <a:gd name="adj" fmla="val 4302"/>
            </a:avLst>
          </a:prstGeom>
          <a:solidFill>
            <a:schemeClr val="accent2">
              <a:lumMod val="20000"/>
              <a:lumOff val="8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C6911035-2D81-BC09-12B1-5EC0AC9A92EC}"/>
              </a:ext>
            </a:extLst>
          </p:cNvPr>
          <p:cNvGrpSpPr/>
          <p:nvPr/>
        </p:nvGrpSpPr>
        <p:grpSpPr>
          <a:xfrm>
            <a:off x="1037893" y="1238482"/>
            <a:ext cx="10166396" cy="4527699"/>
            <a:chOff x="1199943" y="1238482"/>
            <a:chExt cx="10166396" cy="4527699"/>
          </a:xfrm>
        </p:grpSpPr>
        <p:sp>
          <p:nvSpPr>
            <p:cNvPr id="145" name="Google Shape;145;p24"/>
            <p:cNvSpPr/>
            <p:nvPr/>
          </p:nvSpPr>
          <p:spPr>
            <a:xfrm>
              <a:off x="6012739" y="2192684"/>
              <a:ext cx="3152747" cy="3573497"/>
            </a:xfrm>
            <a:prstGeom prst="ellipse">
              <a:avLst/>
            </a:prstGeom>
            <a:solidFill>
              <a:schemeClr val="accent3">
                <a:lumMod val="40000"/>
                <a:lumOff val="60000"/>
                <a:alpha val="88000"/>
              </a:schemeClr>
            </a:solidFill>
            <a:ln w="9525" cap="flat" cmpd="sng">
              <a:solidFill>
                <a:srgbClr val="D9D9D9"/>
              </a:solidFill>
              <a:prstDash val="solid"/>
              <a:round/>
              <a:headEnd type="none" w="sm" len="sm"/>
              <a:tailEnd type="none" w="sm" len="sm"/>
            </a:ln>
            <a:scene3d>
              <a:camera prst="isometricOffAxis2Left"/>
              <a:lightRig rig="threePt" dir="t"/>
            </a:scene3d>
            <a:sp3d>
              <a:bevelT/>
            </a:sp3d>
          </p:spPr>
          <p:txBody>
            <a:bodyPr spcFirstLastPara="1" wrap="square" lIns="121900" tIns="121900" rIns="121900" bIns="121900" anchor="ctr" anchorCtr="0">
              <a:noAutofit/>
            </a:bodyPr>
            <a:lstStyle/>
            <a:p>
              <a:pPr algn="ctr"/>
              <a:r>
                <a:rPr lang="vi-VN" sz="2400" b="1" dirty="0">
                  <a:latin typeface="Lato Light" panose="020F0502020204030203" pitchFamily="34" charset="0"/>
                  <a:ea typeface="Lato Light" panose="020F0502020204030203" pitchFamily="34" charset="0"/>
                  <a:cs typeface="Lato Light" panose="020F0502020204030203" pitchFamily="34" charset="0"/>
                </a:rPr>
                <a:t>“độc lập tự do” giả hiệu </a:t>
              </a:r>
              <a:endParaRPr sz="2400" b="1" dirty="0">
                <a:solidFill>
                  <a:srgbClr val="666666"/>
                </a:solidFill>
                <a:latin typeface="Lato Light" panose="020F0502020204030203" pitchFamily="34" charset="0"/>
                <a:ea typeface="Lato Light" panose="020F0502020204030203" pitchFamily="34" charset="0"/>
                <a:cs typeface="Lato Light" panose="020F0502020204030203" pitchFamily="34" charset="0"/>
                <a:sym typeface="Lato Light"/>
              </a:endParaRPr>
            </a:p>
          </p:txBody>
        </p:sp>
        <p:sp>
          <p:nvSpPr>
            <p:cNvPr id="146" name="Google Shape;146;p24"/>
            <p:cNvSpPr/>
            <p:nvPr/>
          </p:nvSpPr>
          <p:spPr>
            <a:xfrm>
              <a:off x="1199943" y="1817645"/>
              <a:ext cx="3727906" cy="3883803"/>
            </a:xfrm>
            <a:prstGeom prst="ellipse">
              <a:avLst/>
            </a:prstGeom>
            <a:solidFill>
              <a:srgbClr val="67D7E3"/>
            </a:solidFill>
            <a:ln w="9525" cap="flat" cmpd="sng">
              <a:solidFill>
                <a:srgbClr val="D9D9D9"/>
              </a:solidFill>
              <a:prstDash val="solid"/>
              <a:round/>
              <a:headEnd type="none" w="sm" len="sm"/>
              <a:tailEnd type="none" w="sm" len="sm"/>
            </a:ln>
            <a:scene3d>
              <a:camera prst="isometricOffAxis2Left"/>
              <a:lightRig rig="threePt" dir="t"/>
            </a:scene3d>
            <a:sp3d>
              <a:bevelT w="139700" h="139700" prst="divot"/>
            </a:sp3d>
          </p:spPr>
          <p:txBody>
            <a:bodyPr spcFirstLastPara="1" wrap="square" lIns="121900" tIns="121900" rIns="121900" bIns="121900" anchor="ctr" anchorCtr="0">
              <a:noAutofit/>
            </a:bodyPr>
            <a:lstStyle/>
            <a:p>
              <a:pPr algn="ctr"/>
              <a:r>
                <a:rPr lang="en-US" sz="2800" dirty="0">
                  <a:latin typeface="Lato Light" panose="020F0502020204030203" pitchFamily="34" charset="0"/>
                  <a:ea typeface="Lato Light" panose="020F0502020204030203" pitchFamily="34" charset="0"/>
                  <a:cs typeface="Lato Light" panose="020F0502020204030203" pitchFamily="34" charset="0"/>
                </a:rPr>
                <a:t>Đ</a:t>
              </a:r>
              <a:r>
                <a:rPr lang="vi-VN" sz="2800">
                  <a:latin typeface="Lato Light" panose="020F0502020204030203" pitchFamily="34" charset="0"/>
                  <a:ea typeface="Lato Light" panose="020F0502020204030203" pitchFamily="34" charset="0"/>
                  <a:cs typeface="Lato Light" panose="020F0502020204030203" pitchFamily="34" charset="0"/>
                </a:rPr>
                <a:t>ộc </a:t>
              </a:r>
              <a:r>
                <a:rPr lang="vi-VN" sz="2800" dirty="0">
                  <a:latin typeface="Lato Light" panose="020F0502020204030203" pitchFamily="34" charset="0"/>
                  <a:ea typeface="Lato Light" panose="020F0502020204030203" pitchFamily="34" charset="0"/>
                  <a:cs typeface="Lato Light" panose="020F0502020204030203" pitchFamily="34" charset="0"/>
                </a:rPr>
                <a:t>lập dân tộc phải là độc lập thật sự, hoàn toàn và triệt để trên tất cả các lĩnh vực</a:t>
              </a:r>
              <a:endParaRPr sz="2800" dirty="0">
                <a:solidFill>
                  <a:srgbClr val="666666"/>
                </a:solidFill>
                <a:latin typeface="Lato Light" panose="020F0502020204030203" pitchFamily="34" charset="0"/>
                <a:ea typeface="Lato Light" panose="020F0502020204030203" pitchFamily="34" charset="0"/>
                <a:cs typeface="Lato Light" panose="020F0502020204030203" pitchFamily="34" charset="0"/>
                <a:sym typeface="Lato Light"/>
              </a:endParaRPr>
            </a:p>
          </p:txBody>
        </p:sp>
        <p:sp>
          <p:nvSpPr>
            <p:cNvPr id="6" name="Not Equal 5">
              <a:extLst>
                <a:ext uri="{FF2B5EF4-FFF2-40B4-BE49-F238E27FC236}">
                  <a16:creationId xmlns:a16="http://schemas.microsoft.com/office/drawing/2014/main" id="{724CE304-F0FF-4C13-9E28-B95F42A9478C}"/>
                </a:ext>
              </a:extLst>
            </p:cNvPr>
            <p:cNvSpPr/>
            <p:nvPr/>
          </p:nvSpPr>
          <p:spPr>
            <a:xfrm>
              <a:off x="4734747" y="3386044"/>
              <a:ext cx="1376546" cy="1029103"/>
            </a:xfrm>
            <a:prstGeom prst="mathNotEqual">
              <a:avLst/>
            </a:prstGeom>
            <a:solidFill>
              <a:srgbClr val="00B0F0"/>
            </a:solidFill>
            <a:scene3d>
              <a:camera prst="isometricOffAxis2Lef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chemeClr val="tx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7" name="Oval 6">
              <a:extLst>
                <a:ext uri="{FF2B5EF4-FFF2-40B4-BE49-F238E27FC236}">
                  <a16:creationId xmlns:a16="http://schemas.microsoft.com/office/drawing/2014/main" id="{24143A8B-E76F-19C4-BE8C-1261691CC776}"/>
                </a:ext>
              </a:extLst>
            </p:cNvPr>
            <p:cNvSpPr/>
            <p:nvPr/>
          </p:nvSpPr>
          <p:spPr>
            <a:xfrm>
              <a:off x="7782813" y="1238482"/>
              <a:ext cx="1332318" cy="1506573"/>
            </a:xfrm>
            <a:prstGeom prst="ellipse">
              <a:avLst/>
            </a:prstGeom>
            <a:solidFill>
              <a:schemeClr val="accent3">
                <a:lumMod val="60000"/>
                <a:lumOff val="40000"/>
              </a:schemeClr>
            </a:solidFill>
            <a:scene3d>
              <a:camera prst="isometricOffAxis2Left"/>
              <a:lightRig rig="threePt" dir="t"/>
            </a:scene3d>
            <a:sp3d>
              <a:bevelT/>
            </a:sp3d>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Chế độ ăn cướp</a:t>
              </a:r>
            </a:p>
          </p:txBody>
        </p:sp>
        <p:sp>
          <p:nvSpPr>
            <p:cNvPr id="8" name="Oval 7">
              <a:extLst>
                <a:ext uri="{FF2B5EF4-FFF2-40B4-BE49-F238E27FC236}">
                  <a16:creationId xmlns:a16="http://schemas.microsoft.com/office/drawing/2014/main" id="{849B74C4-D8CC-7254-4202-16D006BBB87E}"/>
                </a:ext>
              </a:extLst>
            </p:cNvPr>
            <p:cNvSpPr/>
            <p:nvPr/>
          </p:nvSpPr>
          <p:spPr>
            <a:xfrm>
              <a:off x="8871762" y="1871284"/>
              <a:ext cx="1332318" cy="1506573"/>
            </a:xfrm>
            <a:prstGeom prst="ellipse">
              <a:avLst/>
            </a:prstGeom>
            <a:solidFill>
              <a:schemeClr val="accent3">
                <a:lumMod val="60000"/>
                <a:lumOff val="40000"/>
                <a:alpha val="55000"/>
              </a:schemeClr>
            </a:solidFill>
            <a:scene3d>
              <a:camera prst="isometricOffAxis2Left"/>
              <a:lightRig rig="threePt" dir="t"/>
            </a:scene3d>
            <a:sp3d>
              <a:bevelT/>
            </a:sp3d>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 không  quyền tự quyết</a:t>
              </a:r>
            </a:p>
          </p:txBody>
        </p:sp>
        <p:sp>
          <p:nvSpPr>
            <p:cNvPr id="9" name="Oval 8">
              <a:extLst>
                <a:ext uri="{FF2B5EF4-FFF2-40B4-BE49-F238E27FC236}">
                  <a16:creationId xmlns:a16="http://schemas.microsoft.com/office/drawing/2014/main" id="{66FD969B-73C8-8F6F-0C74-88730F7FFE99}"/>
                </a:ext>
              </a:extLst>
            </p:cNvPr>
            <p:cNvSpPr/>
            <p:nvPr/>
          </p:nvSpPr>
          <p:spPr>
            <a:xfrm>
              <a:off x="10034021" y="1634362"/>
              <a:ext cx="1332318" cy="1506573"/>
            </a:xfrm>
            <a:prstGeom prst="ellipse">
              <a:avLst/>
            </a:prstGeom>
            <a:solidFill>
              <a:schemeClr val="accent3">
                <a:lumMod val="60000"/>
                <a:lumOff val="40000"/>
                <a:alpha val="60000"/>
              </a:schemeClr>
            </a:solidFill>
            <a:scene3d>
              <a:camera prst="isometricOffAxis2Left"/>
              <a:lightRig rig="threePt" dir="t"/>
            </a:scene3d>
            <a:sp3d>
              <a:bevelT/>
            </a:sp3d>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Bốc lột kinh tế</a:t>
              </a:r>
            </a:p>
          </p:txBody>
        </p:sp>
        <p:sp>
          <p:nvSpPr>
            <p:cNvPr id="10" name="Oval 9">
              <a:extLst>
                <a:ext uri="{FF2B5EF4-FFF2-40B4-BE49-F238E27FC236}">
                  <a16:creationId xmlns:a16="http://schemas.microsoft.com/office/drawing/2014/main" id="{1EEFA0DF-5F12-4534-A3ED-C0BEB1290A98}"/>
                </a:ext>
              </a:extLst>
            </p:cNvPr>
            <p:cNvSpPr/>
            <p:nvPr/>
          </p:nvSpPr>
          <p:spPr>
            <a:xfrm>
              <a:off x="9436695" y="3195212"/>
              <a:ext cx="1332318" cy="1506573"/>
            </a:xfrm>
            <a:prstGeom prst="ellipse">
              <a:avLst/>
            </a:prstGeom>
            <a:solidFill>
              <a:schemeClr val="accent3">
                <a:lumMod val="60000"/>
                <a:lumOff val="40000"/>
                <a:alpha val="92000"/>
              </a:schemeClr>
            </a:solidFill>
            <a:scene3d>
              <a:camera prst="isometricOffAxis2Left"/>
              <a:lightRig rig="threePt" dir="t"/>
            </a:scene3d>
            <a:sp3d>
              <a:bevelT/>
            </a:sp3d>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Áp bức chính trị</a:t>
              </a:r>
            </a:p>
          </p:txBody>
        </p:sp>
        <p:sp>
          <p:nvSpPr>
            <p:cNvPr id="11" name="Oval 10">
              <a:extLst>
                <a:ext uri="{FF2B5EF4-FFF2-40B4-BE49-F238E27FC236}">
                  <a16:creationId xmlns:a16="http://schemas.microsoft.com/office/drawing/2014/main" id="{20A138D6-6A8F-4219-4CE8-ED2D1A7C39CE}"/>
                </a:ext>
              </a:extLst>
            </p:cNvPr>
            <p:cNvSpPr/>
            <p:nvPr/>
          </p:nvSpPr>
          <p:spPr>
            <a:xfrm>
              <a:off x="8622905" y="4086820"/>
              <a:ext cx="1332318" cy="1506573"/>
            </a:xfrm>
            <a:prstGeom prst="ellipse">
              <a:avLst/>
            </a:prstGeom>
            <a:solidFill>
              <a:schemeClr val="accent3">
                <a:lumMod val="60000"/>
                <a:lumOff val="40000"/>
                <a:alpha val="78000"/>
              </a:schemeClr>
            </a:solidFill>
            <a:scene3d>
              <a:camera prst="isometricOffAxis2Left"/>
              <a:lightRig rig="threePt" dir="t"/>
            </a:scene3d>
            <a:sp3d>
              <a:bevelT/>
            </a:sp3d>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Nô dịch văn hóa</a:t>
              </a:r>
            </a:p>
          </p:txBody>
        </p:sp>
      </p:grpSp>
      <p:sp>
        <p:nvSpPr>
          <p:cNvPr id="12" name="Google Shape;143;p24">
            <a:extLst>
              <a:ext uri="{FF2B5EF4-FFF2-40B4-BE49-F238E27FC236}">
                <a16:creationId xmlns:a16="http://schemas.microsoft.com/office/drawing/2014/main" id="{7EAB6F72-B26A-7C25-F6F2-642416A8846C}"/>
              </a:ext>
            </a:extLst>
          </p:cNvPr>
          <p:cNvSpPr txBox="1">
            <a:spLocks noGrp="1"/>
          </p:cNvSpPr>
          <p:nvPr>
            <p:ph type="title"/>
          </p:nvPr>
        </p:nvSpPr>
        <p:spPr>
          <a:xfrm>
            <a:off x="1670446" y="1204509"/>
            <a:ext cx="2533232" cy="666775"/>
          </a:xfrm>
          <a:prstGeom prst="rect">
            <a:avLst/>
          </a:prstGeom>
        </p:spPr>
        <p:txBody>
          <a:bodyPr spcFirstLastPara="1" vert="horz" wrap="square" lIns="121900" tIns="121900" rIns="121900" bIns="121900" rtlCol="0" anchor="ctr" anchorCtr="0">
            <a:noAutofit/>
          </a:bodyPr>
          <a:lstStyle/>
          <a:p>
            <a:pPr>
              <a:spcBef>
                <a:spcPts val="0"/>
              </a:spcBef>
            </a:pPr>
            <a:r>
              <a:rPr lang="en-US" sz="2800" spc="-15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Theo </a:t>
            </a:r>
            <a:r>
              <a:rPr lang="en" sz="2800" spc="-15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Hồ Chí Minh</a:t>
            </a:r>
            <a:endParaRPr sz="2800" spc="-15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3" name="TextBox 12">
            <a:extLst>
              <a:ext uri="{FF2B5EF4-FFF2-40B4-BE49-F238E27FC236}">
                <a16:creationId xmlns:a16="http://schemas.microsoft.com/office/drawing/2014/main" id="{57F9EB15-F9DF-E580-9C4C-DB96183D9774}"/>
              </a:ext>
            </a:extLst>
          </p:cNvPr>
          <p:cNvSpPr txBox="1"/>
          <p:nvPr/>
        </p:nvSpPr>
        <p:spPr>
          <a:xfrm>
            <a:off x="950240" y="649892"/>
            <a:ext cx="8425257" cy="470129"/>
          </a:xfrm>
          <a:prstGeom prst="rect">
            <a:avLst/>
          </a:prstGeom>
          <a:noFill/>
        </p:spPr>
        <p:txBody>
          <a:bodyPr wrap="square">
            <a:spAutoFit/>
          </a:bodyPr>
          <a:lstStyle/>
          <a:p>
            <a:pPr marL="566738" indent="-277813">
              <a:lnSpc>
                <a:spcPct val="115000"/>
              </a:lnSpc>
              <a:spcBef>
                <a:spcPts val="400"/>
              </a:spcBef>
              <a:spcAft>
                <a:spcPts val="400"/>
              </a:spcAft>
            </a:pPr>
            <a:r>
              <a:rPr lang="vi-VN" sz="2400" b="1" i="1"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c. Độc lập dân tộc phải là nền độc lập thật sự, hoàn toàn và triệt để</a:t>
            </a:r>
            <a:endParaRPr lang="en-US" sz="2400" b="1"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4" name="Picture 2" descr="C:\Users\QUOC HUY\Desktop\Logo_Đại_học_FPT.png">
            <a:extLst>
              <a:ext uri="{FF2B5EF4-FFF2-40B4-BE49-F238E27FC236}">
                <a16:creationId xmlns:a16="http://schemas.microsoft.com/office/drawing/2014/main" id="{E9D7C80F-B2AD-DF6B-F900-2E22EAAACCC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0365"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9610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TotalTime>
  <Words>1290</Words>
  <Application>Microsoft Office PowerPoint</Application>
  <PresentationFormat>Widescreen</PresentationFormat>
  <Paragraphs>75</Paragraphs>
  <Slides>12</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Lato Hairline</vt:lpstr>
      <vt:lpstr>Lato Light</vt:lpstr>
      <vt:lpstr>NewCentury-Narrow</vt:lpstr>
      <vt:lpstr>ZapfChancery-Medium</vt:lpstr>
      <vt:lpstr>Office Theme</vt:lpstr>
      <vt:lpstr>PowerPoint Presentation</vt:lpstr>
      <vt:lpstr>3.1. Tư tưởng Hồ Chí Minh về độc lập dân tộc</vt:lpstr>
      <vt:lpstr>PowerPoint Presentation</vt:lpstr>
      <vt:lpstr>Viện dẫn vào quyền tự do, bình đẳng và quyền con người</vt:lpstr>
      <vt:lpstr>Độc lập, tự do là quyền thiêng liêng, bất khả xâm phạm của tất cả các dân tộc xuyên suốt trong hành trình tìm đường cứu nước của Người</vt:lpstr>
      <vt:lpstr>Với Người không có gì quý hơn độc lập, tự do</vt:lpstr>
      <vt:lpstr>b. Độc lập dân tộc phải gắn liền tự do, cơm no, áo ấm và hạnh phúc của nhân dân</vt:lpstr>
      <vt:lpstr>b. Độc lập dân tộc phải gắn liền tự do, cơm no, áo ấm và hạnh phúc của nhân dân</vt:lpstr>
      <vt:lpstr>Theo Hồ Chí Minh</vt:lpstr>
      <vt:lpstr>PowerPoint Presentation</vt:lpstr>
      <vt:lpstr>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huytran159.dn@gmail.com</cp:lastModifiedBy>
  <cp:revision>29</cp:revision>
  <dcterms:created xsi:type="dcterms:W3CDTF">2024-02-02T23:02:12Z</dcterms:created>
  <dcterms:modified xsi:type="dcterms:W3CDTF">2024-03-07T22:46:40Z</dcterms:modified>
</cp:coreProperties>
</file>